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Bebas Neue" panose="020B0606020202050201" pitchFamily="34" charset="0"/>
      <p:regular r:id="rId14"/>
    </p:embeddedFont>
    <p:embeddedFont>
      <p:font typeface="Gantari" panose="020B0604020202020204" charset="0"/>
      <p:regular r:id="rId15"/>
      <p:bold r:id="rId16"/>
      <p:italic r:id="rId17"/>
      <p:boldItalic r:id="rId18"/>
    </p:embeddedFont>
    <p:embeddedFont>
      <p:font typeface="Golos Text" panose="020B0604020202020204" charset="0"/>
      <p:regular r:id="rId19"/>
      <p:bold r:id="rId20"/>
    </p:embeddedFont>
    <p:embeddedFont>
      <p:font typeface="Golos Text Medium"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apterra.com/p/238595/Scraper-API/reviews/" TargetMode="External"/><Relationship Id="rId7" Type="http://schemas.openxmlformats.org/officeDocument/2006/relationships/hyperlink" Target="https://www.topcoder.com/thrive/articles/getting-started-with-textblob-for-sentiment-analysis"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www.datacamp.com/tutorial/an-introduction-to-using-transformers-and-hugging-face" TargetMode="External"/><Relationship Id="rId5" Type="http://schemas.openxmlformats.org/officeDocument/2006/relationships/hyperlink" Target="https://aws.amazon.com/blogs/machine-learning/build-a-custom-qa-dataset-using-amazon-sagemaker-ground-truth-to-train-a-hugging-face-qa-nlu-model/" TargetMode="External"/><Relationship Id="rId4" Type="http://schemas.openxmlformats.org/officeDocument/2006/relationships/hyperlink" Target="https://towardsdatascience.com/my-absolute-go-to-for-sentiment-analysis-textblob-3ac3a11d524"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a8e28482d_0_6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533b6c314b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2533b6c314b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2533b6c314b_0_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2533b6c314b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531a132714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531a132714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2c61ebc3c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2c61ebc3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533b6c314b_0_1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533b6c314b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2533b6c314b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2533b6c314b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2533b6c314b_0_1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2533b6c314b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u="sng">
                <a:solidFill>
                  <a:schemeClr val="hlink"/>
                </a:solidFill>
                <a:hlinkClick r:id="rId3"/>
              </a:rPr>
              <a:t>https://www.capterra.com/p/238595/Scraper-API/reviews/</a:t>
            </a:r>
            <a:endParaRPr>
              <a:solidFill>
                <a:schemeClr val="dk1"/>
              </a:solidFill>
            </a:endParaRPr>
          </a:p>
          <a:p>
            <a:pPr marL="0" lvl="0" indent="0" algn="l" rtl="0">
              <a:spcBef>
                <a:spcPts val="0"/>
              </a:spcBef>
              <a:spcAft>
                <a:spcPts val="0"/>
              </a:spcAft>
              <a:buClr>
                <a:schemeClr val="dk1"/>
              </a:buClr>
              <a:buSzPts val="1100"/>
              <a:buFont typeface="Arial"/>
              <a:buNone/>
            </a:pPr>
            <a:r>
              <a:rPr lang="en" u="sng">
                <a:solidFill>
                  <a:schemeClr val="hlink"/>
                </a:solidFill>
                <a:hlinkClick r:id="rId4"/>
              </a:rPr>
              <a:t>https://towardsdatascience.com/my-absolute-go-to-for-sentiment-analysis-textblob-3ac3a11d524</a:t>
            </a:r>
            <a:endParaRPr>
              <a:solidFill>
                <a:schemeClr val="dk1"/>
              </a:solidFill>
            </a:endParaRPr>
          </a:p>
          <a:p>
            <a:pPr marL="0" lvl="0" indent="0" algn="l" rtl="0">
              <a:spcBef>
                <a:spcPts val="0"/>
              </a:spcBef>
              <a:spcAft>
                <a:spcPts val="0"/>
              </a:spcAft>
              <a:buClr>
                <a:schemeClr val="dk1"/>
              </a:buClr>
              <a:buSzPts val="1100"/>
              <a:buFont typeface="Arial"/>
              <a:buNone/>
            </a:pPr>
            <a:r>
              <a:rPr lang="en" u="sng">
                <a:solidFill>
                  <a:schemeClr val="hlink"/>
                </a:solidFill>
                <a:hlinkClick r:id="rId5"/>
              </a:rPr>
              <a:t>https://aws.amazon.com/blogs/machine-learning/build-a-custom-qa-dataset-using-amazon-sagemaker-ground-truth-to-train-a-hugging-face-qa-nlu-model/</a:t>
            </a:r>
            <a:endParaRPr>
              <a:solidFill>
                <a:schemeClr val="dk1"/>
              </a:solidFill>
            </a:endParaRPr>
          </a:p>
          <a:p>
            <a:pPr marL="0" lvl="0" indent="0" algn="l" rtl="0">
              <a:spcBef>
                <a:spcPts val="0"/>
              </a:spcBef>
              <a:spcAft>
                <a:spcPts val="0"/>
              </a:spcAft>
              <a:buClr>
                <a:schemeClr val="dk1"/>
              </a:buClr>
              <a:buSzPts val="1100"/>
              <a:buFont typeface="Arial"/>
              <a:buNone/>
            </a:pPr>
            <a:r>
              <a:rPr lang="en" u="sng">
                <a:solidFill>
                  <a:schemeClr val="hlink"/>
                </a:solidFill>
                <a:hlinkClick r:id="rId6"/>
              </a:rPr>
              <a:t>https://www.datacamp.com/tutorial/an-introduction-to-using-transformers-and-hugging-face</a:t>
            </a:r>
            <a:endParaRPr>
              <a:solidFill>
                <a:schemeClr val="dk1"/>
              </a:solidFill>
            </a:endParaRPr>
          </a:p>
          <a:p>
            <a:pPr marL="0" lvl="0" indent="0" algn="l" rtl="0">
              <a:spcBef>
                <a:spcPts val="0"/>
              </a:spcBef>
              <a:spcAft>
                <a:spcPts val="0"/>
              </a:spcAft>
              <a:buClr>
                <a:schemeClr val="dk1"/>
              </a:buClr>
              <a:buSzPts val="1100"/>
              <a:buFont typeface="Arial"/>
              <a:buNone/>
            </a:pPr>
            <a:r>
              <a:rPr lang="en" u="sng">
                <a:solidFill>
                  <a:schemeClr val="hlink"/>
                </a:solidFill>
                <a:hlinkClick r:id="rId7"/>
              </a:rPr>
              <a:t>https://www.topcoder.com/thrive/articles/getting-started-with-textblob-for-sentiment-analysis</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533b6c314b_0_1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533b6c314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254da209e94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254da209e94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https://www.indeed.com/career-advice/career-development/what-is-social-media-analytics</a:t>
            </a:r>
            <a:endParaRPr/>
          </a:p>
          <a:p>
            <a:pPr marL="0" lvl="0" indent="0" algn="l" rtl="0">
              <a:spcBef>
                <a:spcPts val="0"/>
              </a:spcBef>
              <a:spcAft>
                <a:spcPts val="0"/>
              </a:spcAft>
              <a:buNone/>
            </a:pPr>
            <a:r>
              <a:rPr lang="en"/>
              <a:t>https://customerthink.com/how-ai-powered-customer-sentiment-analysis-software-enhances-brand-cx/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533b6c314b_0_1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533b6c314b_0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5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6" name="Google Shape;66;p15"/>
          <p:cNvSpPr txBox="1">
            <a:spLocks noGrp="1"/>
          </p:cNvSpPr>
          <p:nvPr>
            <p:ph type="subTitle" idx="1"/>
          </p:nvPr>
        </p:nvSpPr>
        <p:spPr>
          <a:xfrm>
            <a:off x="715100" y="1548250"/>
            <a:ext cx="3856800" cy="142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7" name="Google Shape;67;p15"/>
          <p:cNvSpPr txBox="1"/>
          <p:nvPr/>
        </p:nvSpPr>
        <p:spPr>
          <a:xfrm>
            <a:off x="715100" y="3449850"/>
            <a:ext cx="3856800" cy="5652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000" b="1">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lang="en" sz="1000" b="1">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lang="en" sz="1000" b="1">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lang="en" sz="1000" b="1">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 </a:t>
            </a:r>
            <a:r>
              <a:rPr lang="en" sz="1000" b="1">
                <a:solidFill>
                  <a:schemeClr val="dk1"/>
                </a:solidFill>
                <a:latin typeface="Gantari"/>
                <a:ea typeface="Gantari"/>
                <a:cs typeface="Gantari"/>
                <a:sym typeface="Gantari"/>
              </a:rPr>
              <a:t>Eliana Delacour</a:t>
            </a:r>
            <a:endParaRPr sz="1000" b="1">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ong-zijian/SIAAppChalleng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latform.openai.com/docs/api-reference/making-requests"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hyperlink" Target="https://textblob.readthedocs.io/en/dev/quickstart.html" TargetMode="External"/><Relationship Id="rId4" Type="http://schemas.openxmlformats.org/officeDocument/2006/relationships/hyperlink" Target="https://huggingface.co/docs/transformers/main_classes/pipeline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hyperlink" Target="https://www.linkedin.com/in/joshua-tan-zuhua/" TargetMode="External"/><Relationship Id="rId3" Type="http://schemas.openxmlformats.org/officeDocument/2006/relationships/hyperlink" Target="https://ong-zijian.github.io/zijian_personal_page/" TargetMode="External"/><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sg.linkedin.com/in/toh-richard-061a0b142" TargetMode="External"/><Relationship Id="rId5" Type="http://schemas.openxmlformats.org/officeDocument/2006/relationships/image" Target="../media/image4.jpg"/><Relationship Id="rId4" Type="http://schemas.openxmlformats.org/officeDocument/2006/relationships/hyperlink" Target="https://www.linkedin.com/in/ongzijia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8"/>
          <p:cNvSpPr txBox="1">
            <a:spLocks noGrp="1"/>
          </p:cNvSpPr>
          <p:nvPr>
            <p:ph type="ctrTitle"/>
          </p:nvPr>
        </p:nvSpPr>
        <p:spPr>
          <a:xfrm>
            <a:off x="715100" y="714150"/>
            <a:ext cx="4652400" cy="3136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Singapore Airlines AppChallenge 2023</a:t>
            </a:r>
            <a:endParaRPr dirty="0">
              <a:solidFill>
                <a:schemeClr val="accent3"/>
              </a:solidFill>
            </a:endParaRPr>
          </a:p>
        </p:txBody>
      </p:sp>
      <p:cxnSp>
        <p:nvCxnSpPr>
          <p:cNvPr id="77" name="Google Shape;77;p18"/>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78" name="Google Shape;78;p18"/>
          <p:cNvGrpSpPr/>
          <p:nvPr/>
        </p:nvGrpSpPr>
        <p:grpSpPr>
          <a:xfrm>
            <a:off x="6507498" y="2917498"/>
            <a:ext cx="3524464" cy="4496740"/>
            <a:chOff x="6483100" y="2237750"/>
            <a:chExt cx="898250" cy="1146075"/>
          </a:xfrm>
        </p:grpSpPr>
        <p:sp>
          <p:nvSpPr>
            <p:cNvPr id="79" name="Google Shape;7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8"/>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8"/>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18"/>
          <p:cNvGrpSpPr/>
          <p:nvPr/>
        </p:nvGrpSpPr>
        <p:grpSpPr>
          <a:xfrm>
            <a:off x="6710076" y="961685"/>
            <a:ext cx="1718823" cy="935599"/>
            <a:chOff x="238125" y="2409350"/>
            <a:chExt cx="760575" cy="414000"/>
          </a:xfrm>
        </p:grpSpPr>
        <p:sp>
          <p:nvSpPr>
            <p:cNvPr id="147" name="Google Shape;147;p18"/>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8"/>
          <p:cNvGrpSpPr/>
          <p:nvPr/>
        </p:nvGrpSpPr>
        <p:grpSpPr>
          <a:xfrm>
            <a:off x="5464073" y="2460613"/>
            <a:ext cx="1147199" cy="637372"/>
            <a:chOff x="315275" y="3124950"/>
            <a:chExt cx="658175" cy="365675"/>
          </a:xfrm>
        </p:grpSpPr>
        <p:sp>
          <p:nvSpPr>
            <p:cNvPr id="160" name="Google Shape;160;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18"/>
          <p:cNvGrpSpPr/>
          <p:nvPr/>
        </p:nvGrpSpPr>
        <p:grpSpPr>
          <a:xfrm flipH="1">
            <a:off x="6333399" y="714161"/>
            <a:ext cx="744001" cy="413322"/>
            <a:chOff x="315275" y="3124950"/>
            <a:chExt cx="658175" cy="365675"/>
          </a:xfrm>
        </p:grpSpPr>
        <p:sp>
          <p:nvSpPr>
            <p:cNvPr id="167" name="Google Shape;167;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375;p23">
            <a:extLst>
              <a:ext uri="{FF2B5EF4-FFF2-40B4-BE49-F238E27FC236}">
                <a16:creationId xmlns:a16="http://schemas.microsoft.com/office/drawing/2014/main" id="{FF47FE87-577D-1540-FD93-F0D0F432E459}"/>
              </a:ext>
            </a:extLst>
          </p:cNvPr>
          <p:cNvSpPr txBox="1">
            <a:spLocks/>
          </p:cNvSpPr>
          <p:nvPr/>
        </p:nvSpPr>
        <p:spPr>
          <a:xfrm>
            <a:off x="707864" y="3795809"/>
            <a:ext cx="3857278" cy="43639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1000"/>
              </a:spcBef>
              <a:spcAft>
                <a:spcPts val="1000"/>
              </a:spcAft>
            </a:pPr>
            <a:r>
              <a:rPr lang="en-US" sz="1000" dirty="0">
                <a:hlinkClick r:id="rId3"/>
              </a:rPr>
              <a:t>https://github.com/ong-zijian/SIAAppChallenge</a:t>
            </a:r>
            <a:endParaRPr lang="en-US"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27"/>
          <p:cNvSpPr txBox="1">
            <a:spLocks noGrp="1"/>
          </p:cNvSpPr>
          <p:nvPr>
            <p:ph type="title"/>
          </p:nvPr>
        </p:nvSpPr>
        <p:spPr>
          <a:xfrm>
            <a:off x="715100" y="3064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References</a:t>
            </a:r>
            <a:endParaRPr sz="2800"/>
          </a:p>
        </p:txBody>
      </p:sp>
      <p:sp>
        <p:nvSpPr>
          <p:cNvPr id="405" name="Google Shape;405;p27"/>
          <p:cNvSpPr txBox="1">
            <a:spLocks noGrp="1"/>
          </p:cNvSpPr>
          <p:nvPr>
            <p:ph type="body" idx="1"/>
          </p:nvPr>
        </p:nvSpPr>
        <p:spPr>
          <a:xfrm>
            <a:off x="715100" y="922850"/>
            <a:ext cx="8100300" cy="3552168"/>
          </a:xfrm>
          <a:prstGeom prst="rect">
            <a:avLst/>
          </a:prstGeom>
        </p:spPr>
        <p:txBody>
          <a:bodyPr spcFirstLastPara="1" wrap="square" lIns="91425" tIns="91425" rIns="91425" bIns="91425" anchor="t" anchorCtr="0">
            <a:noAutofit/>
          </a:bodyPr>
          <a:lstStyle/>
          <a:p>
            <a:pPr marL="457200" lvl="0" indent="-457200" algn="l" rtl="0">
              <a:spcBef>
                <a:spcPts val="0"/>
              </a:spcBef>
              <a:spcAft>
                <a:spcPts val="0"/>
              </a:spcAft>
              <a:buNone/>
            </a:pPr>
            <a:r>
              <a:rPr lang="en" sz="1200" dirty="0">
                <a:solidFill>
                  <a:srgbClr val="000000"/>
                </a:solidFill>
              </a:rPr>
              <a:t>Kumar, S., Zymbler, M. A machine learning approach to analyze customer satisfaction from airline tweets. </a:t>
            </a:r>
            <a:r>
              <a:rPr lang="en" sz="1200" i="1" dirty="0">
                <a:solidFill>
                  <a:srgbClr val="000000"/>
                </a:solidFill>
              </a:rPr>
              <a:t>J Big Data</a:t>
            </a:r>
            <a:r>
              <a:rPr lang="en" sz="1200" dirty="0">
                <a:solidFill>
                  <a:srgbClr val="000000"/>
                </a:solidFill>
              </a:rPr>
              <a:t> 6, 62 (2019). https://doi.org/10.1186/s40537-019-0224-1</a:t>
            </a:r>
            <a:endParaRPr sz="1200" dirty="0"/>
          </a:p>
          <a:p>
            <a:pPr marL="457200" lvl="0" indent="-457200" algn="l" rtl="0">
              <a:spcBef>
                <a:spcPts val="1000"/>
              </a:spcBef>
              <a:spcAft>
                <a:spcPts val="0"/>
              </a:spcAft>
              <a:buNone/>
            </a:pPr>
            <a:r>
              <a:rPr lang="en" sz="1200" dirty="0"/>
              <a:t>Mostafa, M.M., 2013. An emotional polarity analysis of consumers’ airline service tweets. Social Network Analysis and Mining 3 (3), 635–649. https://doi.org/10.1007/s13278-013-0111-2. </a:t>
            </a:r>
            <a:endParaRPr sz="1200" dirty="0"/>
          </a:p>
          <a:p>
            <a:pPr marL="457200" lvl="0" indent="-457200" algn="l" rtl="0">
              <a:spcBef>
                <a:spcPts val="1000"/>
              </a:spcBef>
              <a:spcAft>
                <a:spcPts val="0"/>
              </a:spcAft>
              <a:buNone/>
            </a:pPr>
            <a:r>
              <a:rPr lang="en" sz="1200" dirty="0"/>
              <a:t>OpenAI API. (n.d.). </a:t>
            </a:r>
            <a:r>
              <a:rPr lang="en" sz="1200" u="sng" dirty="0">
                <a:solidFill>
                  <a:schemeClr val="hlink"/>
                </a:solidFill>
                <a:hlinkClick r:id="rId3"/>
              </a:rPr>
              <a:t>https://platform.openai.com/docs/api-reference/making-requests</a:t>
            </a:r>
            <a:endParaRPr sz="1200" dirty="0"/>
          </a:p>
          <a:p>
            <a:pPr marL="457200" lvl="0" indent="-457200" algn="l" rtl="0">
              <a:spcBef>
                <a:spcPts val="1000"/>
              </a:spcBef>
              <a:spcAft>
                <a:spcPts val="0"/>
              </a:spcAft>
              <a:buNone/>
            </a:pPr>
            <a:r>
              <a:rPr lang="en" sz="1200" dirty="0"/>
              <a:t>Pipelines. (n.d.). </a:t>
            </a:r>
            <a:r>
              <a:rPr lang="en" sz="1200" u="sng" dirty="0">
                <a:solidFill>
                  <a:schemeClr val="hlink"/>
                </a:solidFill>
                <a:hlinkClick r:id="rId4"/>
              </a:rPr>
              <a:t>https://huggingface.co/docs/transformers/main_classes/pipelines</a:t>
            </a:r>
            <a:endParaRPr sz="1200" dirty="0"/>
          </a:p>
          <a:p>
            <a:pPr marL="457200" lvl="0" indent="-457200" algn="l" rtl="0">
              <a:spcBef>
                <a:spcPts val="1000"/>
              </a:spcBef>
              <a:spcAft>
                <a:spcPts val="0"/>
              </a:spcAft>
              <a:buNone/>
            </a:pPr>
            <a:r>
              <a:rPr lang="en" sz="1200" dirty="0"/>
              <a:t>Tutorial: Quickstart — TextBlob 0.16.0 documentation. (n.d.). </a:t>
            </a:r>
            <a:r>
              <a:rPr lang="en" sz="1200" u="sng" dirty="0">
                <a:solidFill>
                  <a:schemeClr val="hlink"/>
                </a:solidFill>
                <a:hlinkClick r:id="rId5"/>
              </a:rPr>
              <a:t>https://textblob.readthedocs.io/en/dev/quickstart.html</a:t>
            </a:r>
            <a:endParaRPr lang="en" sz="1200" u="sng" dirty="0">
              <a:solidFill>
                <a:schemeClr val="hlink"/>
              </a:solidFill>
            </a:endParaRPr>
          </a:p>
          <a:p>
            <a:pPr marL="457200" lvl="0" indent="-457200" algn="l" rtl="0">
              <a:spcBef>
                <a:spcPts val="1000"/>
              </a:spcBef>
              <a:spcAft>
                <a:spcPts val="0"/>
              </a:spcAft>
              <a:buNone/>
            </a:pPr>
            <a:endParaRPr lang="en" sz="1200" u="sng" dirty="0">
              <a:solidFill>
                <a:schemeClr val="hlink"/>
              </a:solidFill>
            </a:endParaRPr>
          </a:p>
          <a:p>
            <a:pPr marL="457200" lvl="0" indent="-457200" algn="l" rtl="0">
              <a:spcBef>
                <a:spcPts val="1000"/>
              </a:spcBef>
              <a:spcAft>
                <a:spcPts val="0"/>
              </a:spcAft>
              <a:buNone/>
            </a:pPr>
            <a:r>
              <a:rPr lang="en" sz="1200" dirty="0">
                <a:solidFill>
                  <a:schemeClr val="hlink"/>
                </a:solidFill>
              </a:rPr>
              <a:t>GitHub Link: </a:t>
            </a:r>
            <a:r>
              <a:rPr lang="en-SG" sz="1200" u="sng" dirty="0">
                <a:solidFill>
                  <a:schemeClr val="hlink"/>
                </a:solidFill>
              </a:rPr>
              <a:t>https://github.com/ong-zijian/SIAAppChallenge</a:t>
            </a:r>
            <a:endParaRPr sz="1200" dirty="0"/>
          </a:p>
          <a:p>
            <a:pPr marL="0" lvl="0" indent="0" algn="l" rtl="0">
              <a:spcBef>
                <a:spcPts val="1000"/>
              </a:spcBef>
              <a:spcAft>
                <a:spcPts val="0"/>
              </a:spcAft>
              <a:buNone/>
            </a:pPr>
            <a:endParaRPr sz="1200" dirty="0"/>
          </a:p>
          <a:p>
            <a:pPr marL="0" lvl="0" indent="0" algn="l" rtl="0">
              <a:spcBef>
                <a:spcPts val="1000"/>
              </a:spcBef>
              <a:spcAft>
                <a:spcPts val="0"/>
              </a:spcAft>
              <a:buNone/>
            </a:pPr>
            <a:endParaRPr sz="1200" dirty="0"/>
          </a:p>
          <a:p>
            <a:pPr marL="0" lvl="0" indent="0" algn="l" rtl="0">
              <a:spcBef>
                <a:spcPts val="1000"/>
              </a:spcBef>
              <a:spcAft>
                <a:spcPts val="1000"/>
              </a:spcAft>
              <a:buNone/>
            </a:pPr>
            <a:endParaRPr sz="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8"/>
          <p:cNvSpPr txBox="1">
            <a:spLocks noGrp="1"/>
          </p:cNvSpPr>
          <p:nvPr>
            <p:ph type="ctrTitle"/>
          </p:nvPr>
        </p:nvSpPr>
        <p:spPr>
          <a:xfrm>
            <a:off x="715100" y="641725"/>
            <a:ext cx="3856800" cy="1059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cxnSp>
        <p:nvCxnSpPr>
          <p:cNvPr id="411" name="Google Shape;411;p28"/>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412" name="Google Shape;412;p28"/>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413" name="Google Shape;413;p28"/>
          <p:cNvGrpSpPr/>
          <p:nvPr/>
        </p:nvGrpSpPr>
        <p:grpSpPr>
          <a:xfrm>
            <a:off x="4902098" y="535097"/>
            <a:ext cx="3683753" cy="4073629"/>
            <a:chOff x="4825898" y="535097"/>
            <a:chExt cx="3683753" cy="4073629"/>
          </a:xfrm>
        </p:grpSpPr>
        <p:grpSp>
          <p:nvGrpSpPr>
            <p:cNvPr id="414" name="Google Shape;414;p28"/>
            <p:cNvGrpSpPr/>
            <p:nvPr/>
          </p:nvGrpSpPr>
          <p:grpSpPr>
            <a:xfrm>
              <a:off x="5416996" y="1013447"/>
              <a:ext cx="2303759" cy="3595278"/>
              <a:chOff x="5416996" y="1013447"/>
              <a:chExt cx="2303759" cy="3595278"/>
            </a:xfrm>
          </p:grpSpPr>
          <p:sp>
            <p:nvSpPr>
              <p:cNvPr id="415" name="Google Shape;415;p28"/>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8"/>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8"/>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8"/>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8"/>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8"/>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8"/>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8"/>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8"/>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8"/>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8"/>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8"/>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8"/>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8"/>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8"/>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8"/>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8"/>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8"/>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8"/>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8"/>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8"/>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8"/>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8"/>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8"/>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8"/>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8"/>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8"/>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8"/>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8"/>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8"/>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8"/>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8"/>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8"/>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8"/>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8"/>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8"/>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8"/>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8"/>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8"/>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8"/>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8"/>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8"/>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8"/>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8"/>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8"/>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8"/>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8"/>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8"/>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8"/>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8"/>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8"/>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8"/>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8"/>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8"/>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8"/>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8"/>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28"/>
            <p:cNvGrpSpPr/>
            <p:nvPr/>
          </p:nvGrpSpPr>
          <p:grpSpPr>
            <a:xfrm>
              <a:off x="4825898" y="1492688"/>
              <a:ext cx="1147199" cy="637372"/>
              <a:chOff x="315275" y="3124950"/>
              <a:chExt cx="658175" cy="365675"/>
            </a:xfrm>
          </p:grpSpPr>
          <p:sp>
            <p:nvSpPr>
              <p:cNvPr id="538" name="Google Shape;538;p2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8"/>
            <p:cNvGrpSpPr/>
            <p:nvPr/>
          </p:nvGrpSpPr>
          <p:grpSpPr>
            <a:xfrm>
              <a:off x="7112551" y="535097"/>
              <a:ext cx="1397100" cy="760518"/>
              <a:chOff x="238125" y="2409350"/>
              <a:chExt cx="760575" cy="414000"/>
            </a:xfrm>
          </p:grpSpPr>
          <p:sp>
            <p:nvSpPr>
              <p:cNvPr id="545" name="Google Shape;545;p28"/>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9"/>
          <p:cNvSpPr txBox="1">
            <a:spLocks noGrp="1"/>
          </p:cNvSpPr>
          <p:nvPr>
            <p:ph type="title"/>
          </p:nvPr>
        </p:nvSpPr>
        <p:spPr>
          <a:xfrm>
            <a:off x="715100" y="29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Team Introduction</a:t>
            </a:r>
            <a:endParaRPr sz="2800"/>
          </a:p>
        </p:txBody>
      </p:sp>
      <p:sp>
        <p:nvSpPr>
          <p:cNvPr id="178" name="Google Shape;178;p19"/>
          <p:cNvSpPr txBox="1">
            <a:spLocks noGrp="1"/>
          </p:cNvSpPr>
          <p:nvPr>
            <p:ph type="body" idx="1"/>
          </p:nvPr>
        </p:nvSpPr>
        <p:spPr>
          <a:xfrm>
            <a:off x="715100" y="2363000"/>
            <a:ext cx="2433300" cy="257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dirty="0"/>
              <a:t>Ong Zi Jian</a:t>
            </a:r>
            <a:endParaRPr sz="1200" b="1" dirty="0"/>
          </a:p>
          <a:p>
            <a:pPr marL="0" lvl="0" indent="0" algn="l" rtl="0">
              <a:spcBef>
                <a:spcPts val="0"/>
              </a:spcBef>
              <a:spcAft>
                <a:spcPts val="0"/>
              </a:spcAft>
              <a:buNone/>
            </a:pPr>
            <a:r>
              <a:rPr lang="en" sz="700" dirty="0"/>
              <a:t>SMU BSc Information Systems | Penultimate Student</a:t>
            </a:r>
            <a:endParaRPr sz="7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b="1" dirty="0"/>
              <a:t>Skills:</a:t>
            </a:r>
            <a:endParaRPr sz="800" b="1" dirty="0"/>
          </a:p>
          <a:p>
            <a:pPr marL="0" lvl="0" indent="0" algn="l" rtl="0">
              <a:spcBef>
                <a:spcPts val="0"/>
              </a:spcBef>
              <a:spcAft>
                <a:spcPts val="0"/>
              </a:spcAft>
              <a:buNone/>
            </a:pPr>
            <a:r>
              <a:rPr lang="en" sz="700" dirty="0"/>
              <a:t>React.js, Vue.js, Flask, Node.js, Python, Java, MySql, Firebase, MongoDB</a:t>
            </a:r>
            <a:endParaRPr sz="700" dirty="0"/>
          </a:p>
          <a:p>
            <a:pPr marL="0" lvl="0" indent="0" algn="l" rtl="0">
              <a:spcBef>
                <a:spcPts val="0"/>
              </a:spcBef>
              <a:spcAft>
                <a:spcPts val="0"/>
              </a:spcAft>
              <a:buNone/>
            </a:pPr>
            <a:endParaRPr sz="900" dirty="0"/>
          </a:p>
          <a:p>
            <a:pPr marL="0" lvl="0" indent="0" algn="l" rtl="0">
              <a:spcBef>
                <a:spcPts val="0"/>
              </a:spcBef>
              <a:spcAft>
                <a:spcPts val="0"/>
              </a:spcAft>
              <a:buNone/>
            </a:pPr>
            <a:r>
              <a:rPr lang="en" sz="800" b="1" dirty="0"/>
              <a:t>Description:</a:t>
            </a:r>
            <a:endParaRPr sz="800" b="1" dirty="0"/>
          </a:p>
          <a:p>
            <a:pPr marL="0" lvl="0" indent="0" algn="l" rtl="0">
              <a:spcBef>
                <a:spcPts val="0"/>
              </a:spcBef>
              <a:spcAft>
                <a:spcPts val="0"/>
              </a:spcAft>
              <a:buNone/>
            </a:pPr>
            <a:r>
              <a:rPr lang="en" sz="700" dirty="0"/>
              <a:t>I am an aspiring developer/engineer aiming to work in the web, cloud, AI or ML fields. I am constantly learning new things, building new projects and expanding my repertoire of skills to be a better programmer.</a:t>
            </a:r>
            <a:endParaRPr sz="700" dirty="0"/>
          </a:p>
          <a:p>
            <a:pPr marL="0" lvl="0" indent="0" algn="l" rtl="0">
              <a:spcBef>
                <a:spcPts val="0"/>
              </a:spcBef>
              <a:spcAft>
                <a:spcPts val="0"/>
              </a:spcAft>
              <a:buNone/>
            </a:pPr>
            <a:endParaRPr sz="800" dirty="0"/>
          </a:p>
          <a:p>
            <a:pPr marL="0" lvl="0" indent="0" algn="l" rtl="0">
              <a:spcBef>
                <a:spcPts val="0"/>
              </a:spcBef>
              <a:spcAft>
                <a:spcPts val="0"/>
              </a:spcAft>
              <a:buNone/>
            </a:pPr>
            <a:r>
              <a:rPr lang="en" sz="800" b="1" dirty="0"/>
              <a:t>Links:</a:t>
            </a:r>
            <a:endParaRPr sz="800" b="1" dirty="0"/>
          </a:p>
          <a:p>
            <a:pPr marL="0" lvl="0" indent="0" algn="l" rtl="0">
              <a:spcBef>
                <a:spcPts val="0"/>
              </a:spcBef>
              <a:spcAft>
                <a:spcPts val="0"/>
              </a:spcAft>
              <a:buNone/>
            </a:pPr>
            <a:r>
              <a:rPr lang="en" sz="700" u="sng" dirty="0">
                <a:solidFill>
                  <a:schemeClr val="hlink"/>
                </a:solidFill>
                <a:hlinkClick r:id="rId3"/>
              </a:rPr>
              <a:t>Website</a:t>
            </a:r>
            <a:r>
              <a:rPr lang="en" sz="700" dirty="0"/>
              <a:t>, </a:t>
            </a:r>
            <a:r>
              <a:rPr lang="en" sz="700" u="sng" dirty="0">
                <a:solidFill>
                  <a:schemeClr val="hlink"/>
                </a:solidFill>
                <a:hlinkClick r:id="rId4"/>
              </a:rPr>
              <a:t>LinkedIn</a:t>
            </a:r>
            <a:endParaRPr sz="700" dirty="0"/>
          </a:p>
          <a:p>
            <a:pPr marL="0" lvl="0" indent="0" algn="l" rtl="0">
              <a:spcBef>
                <a:spcPts val="0"/>
              </a:spcBef>
              <a:spcAft>
                <a:spcPts val="0"/>
              </a:spcAft>
              <a:buNone/>
            </a:pPr>
            <a:endParaRPr sz="1000" dirty="0"/>
          </a:p>
        </p:txBody>
      </p:sp>
      <p:pic>
        <p:nvPicPr>
          <p:cNvPr id="179" name="Google Shape;179;p19"/>
          <p:cNvPicPr preferRelativeResize="0"/>
          <p:nvPr/>
        </p:nvPicPr>
        <p:blipFill rotWithShape="1">
          <a:blip r:embed="rId5">
            <a:alphaModFix/>
          </a:blip>
          <a:srcRect l="10860" r="12334" b="42525"/>
          <a:stretch/>
        </p:blipFill>
        <p:spPr>
          <a:xfrm>
            <a:off x="1383800" y="1035300"/>
            <a:ext cx="1095900" cy="1093500"/>
          </a:xfrm>
          <a:prstGeom prst="ellipse">
            <a:avLst/>
          </a:prstGeom>
          <a:noFill/>
          <a:ln>
            <a:noFill/>
          </a:ln>
        </p:spPr>
      </p:pic>
      <p:sp>
        <p:nvSpPr>
          <p:cNvPr id="180" name="Google Shape;180;p19"/>
          <p:cNvSpPr txBox="1">
            <a:spLocks noGrp="1"/>
          </p:cNvSpPr>
          <p:nvPr>
            <p:ph type="body" idx="1"/>
          </p:nvPr>
        </p:nvSpPr>
        <p:spPr>
          <a:xfrm>
            <a:off x="3437100" y="2422650"/>
            <a:ext cx="2568000" cy="27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Toh Richard</a:t>
            </a:r>
            <a:endParaRPr sz="1200" b="1"/>
          </a:p>
          <a:p>
            <a:pPr marL="0" lvl="0" indent="0" algn="l" rtl="0">
              <a:spcBef>
                <a:spcPts val="0"/>
              </a:spcBef>
              <a:spcAft>
                <a:spcPts val="0"/>
              </a:spcAft>
              <a:buNone/>
            </a:pPr>
            <a:r>
              <a:rPr lang="en" sz="700"/>
              <a:t>SMU BSc Information Systems | Penultimate Student</a:t>
            </a:r>
            <a:endParaRPr sz="700"/>
          </a:p>
          <a:p>
            <a:pPr marL="0" lvl="0" indent="0" algn="l" rtl="0">
              <a:spcBef>
                <a:spcPts val="0"/>
              </a:spcBef>
              <a:spcAft>
                <a:spcPts val="0"/>
              </a:spcAft>
              <a:buNone/>
            </a:pPr>
            <a:endParaRPr sz="800"/>
          </a:p>
          <a:p>
            <a:pPr marL="0" lvl="0" indent="0" algn="l" rtl="0">
              <a:spcBef>
                <a:spcPts val="0"/>
              </a:spcBef>
              <a:spcAft>
                <a:spcPts val="0"/>
              </a:spcAft>
              <a:buNone/>
            </a:pPr>
            <a:r>
              <a:rPr lang="en" sz="800" b="1"/>
              <a:t>Skills:</a:t>
            </a:r>
            <a:endParaRPr sz="800" b="1"/>
          </a:p>
          <a:p>
            <a:pPr marL="0" lvl="0" indent="0" algn="l" rtl="0">
              <a:spcBef>
                <a:spcPts val="0"/>
              </a:spcBef>
              <a:spcAft>
                <a:spcPts val="0"/>
              </a:spcAft>
              <a:buNone/>
            </a:pPr>
            <a:r>
              <a:rPr lang="en" sz="700"/>
              <a:t>Vue.js, Flask, Python, MySql</a:t>
            </a:r>
            <a:endParaRPr sz="700"/>
          </a:p>
          <a:p>
            <a:pPr marL="0" lvl="0" indent="0" algn="l" rtl="0">
              <a:spcBef>
                <a:spcPts val="0"/>
              </a:spcBef>
              <a:spcAft>
                <a:spcPts val="0"/>
              </a:spcAft>
              <a:buNone/>
            </a:pPr>
            <a:endParaRPr sz="900"/>
          </a:p>
          <a:p>
            <a:pPr marL="0" lvl="0" indent="0" algn="l" rtl="0">
              <a:spcBef>
                <a:spcPts val="0"/>
              </a:spcBef>
              <a:spcAft>
                <a:spcPts val="0"/>
              </a:spcAft>
              <a:buNone/>
            </a:pPr>
            <a:r>
              <a:rPr lang="en" sz="800" b="1"/>
              <a:t>Description:</a:t>
            </a:r>
            <a:endParaRPr sz="800" b="1"/>
          </a:p>
          <a:p>
            <a:pPr marL="0" lvl="0" indent="0" algn="l" rtl="0">
              <a:spcBef>
                <a:spcPts val="0"/>
              </a:spcBef>
              <a:spcAft>
                <a:spcPts val="0"/>
              </a:spcAft>
              <a:buNone/>
            </a:pPr>
            <a:r>
              <a:rPr lang="en" sz="700"/>
              <a:t>I am currently exploring a variety of fields in computing, including machine learning and cloud computing. I always strive to improve and build on what I have learnt in rapidly advancing and new technologies.</a:t>
            </a:r>
            <a:endParaRPr sz="700"/>
          </a:p>
          <a:p>
            <a:pPr marL="0" lvl="0" indent="0" algn="l" rtl="0">
              <a:spcBef>
                <a:spcPts val="0"/>
              </a:spcBef>
              <a:spcAft>
                <a:spcPts val="0"/>
              </a:spcAft>
              <a:buNone/>
            </a:pPr>
            <a:endParaRPr sz="800"/>
          </a:p>
          <a:p>
            <a:pPr marL="0" lvl="0" indent="0" algn="l" rtl="0">
              <a:spcBef>
                <a:spcPts val="0"/>
              </a:spcBef>
              <a:spcAft>
                <a:spcPts val="0"/>
              </a:spcAft>
              <a:buNone/>
            </a:pPr>
            <a:r>
              <a:rPr lang="en" sz="700" b="1"/>
              <a:t>Links:</a:t>
            </a:r>
            <a:endParaRPr sz="700" b="1"/>
          </a:p>
          <a:p>
            <a:pPr marL="0" lvl="0" indent="0" algn="l" rtl="0">
              <a:spcBef>
                <a:spcPts val="0"/>
              </a:spcBef>
              <a:spcAft>
                <a:spcPts val="0"/>
              </a:spcAft>
              <a:buNone/>
            </a:pPr>
            <a:r>
              <a:rPr lang="en" sz="700" u="sng">
                <a:solidFill>
                  <a:schemeClr val="hlink"/>
                </a:solidFill>
                <a:hlinkClick r:id="rId6"/>
              </a:rPr>
              <a:t>LinkedIn</a:t>
            </a:r>
            <a:endParaRPr sz="700"/>
          </a:p>
          <a:p>
            <a:pPr marL="0" lvl="0" indent="0" algn="l" rtl="0">
              <a:spcBef>
                <a:spcPts val="0"/>
              </a:spcBef>
              <a:spcAft>
                <a:spcPts val="0"/>
              </a:spcAft>
              <a:buNone/>
            </a:pPr>
            <a:endParaRPr sz="1000"/>
          </a:p>
        </p:txBody>
      </p:sp>
      <p:pic>
        <p:nvPicPr>
          <p:cNvPr id="181" name="Google Shape;181;p19"/>
          <p:cNvPicPr preferRelativeResize="0"/>
          <p:nvPr/>
        </p:nvPicPr>
        <p:blipFill>
          <a:blip r:embed="rId7">
            <a:alphaModFix/>
          </a:blip>
          <a:stretch>
            <a:fillRect/>
          </a:stretch>
        </p:blipFill>
        <p:spPr>
          <a:xfrm>
            <a:off x="3961988" y="1035288"/>
            <a:ext cx="1220026" cy="1220026"/>
          </a:xfrm>
          <a:prstGeom prst="rect">
            <a:avLst/>
          </a:prstGeom>
          <a:noFill/>
          <a:ln>
            <a:noFill/>
          </a:ln>
        </p:spPr>
      </p:pic>
      <p:sp>
        <p:nvSpPr>
          <p:cNvPr id="182" name="Google Shape;182;p19"/>
          <p:cNvSpPr txBox="1">
            <a:spLocks noGrp="1"/>
          </p:cNvSpPr>
          <p:nvPr>
            <p:ph type="body" idx="1"/>
          </p:nvPr>
        </p:nvSpPr>
        <p:spPr>
          <a:xfrm>
            <a:off x="6128100" y="2422650"/>
            <a:ext cx="2568000" cy="27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Joshua Tan</a:t>
            </a:r>
            <a:endParaRPr sz="1200" b="1"/>
          </a:p>
          <a:p>
            <a:pPr marL="0" lvl="0" indent="0" algn="l" rtl="0">
              <a:spcBef>
                <a:spcPts val="0"/>
              </a:spcBef>
              <a:spcAft>
                <a:spcPts val="0"/>
              </a:spcAft>
              <a:buNone/>
            </a:pPr>
            <a:r>
              <a:rPr lang="en" sz="700"/>
              <a:t>SMU BSc Information Systems | Penultimate Student</a:t>
            </a:r>
            <a:endParaRPr sz="700"/>
          </a:p>
          <a:p>
            <a:pPr marL="0" lvl="0" indent="0" algn="l" rtl="0">
              <a:spcBef>
                <a:spcPts val="0"/>
              </a:spcBef>
              <a:spcAft>
                <a:spcPts val="0"/>
              </a:spcAft>
              <a:buNone/>
            </a:pPr>
            <a:endParaRPr sz="800"/>
          </a:p>
          <a:p>
            <a:pPr marL="0" lvl="0" indent="0" algn="l" rtl="0">
              <a:spcBef>
                <a:spcPts val="0"/>
              </a:spcBef>
              <a:spcAft>
                <a:spcPts val="0"/>
              </a:spcAft>
              <a:buNone/>
            </a:pPr>
            <a:r>
              <a:rPr lang="en" sz="800" b="1"/>
              <a:t>Skills:</a:t>
            </a:r>
            <a:endParaRPr sz="800" b="1"/>
          </a:p>
          <a:p>
            <a:pPr marL="0" lvl="0" indent="0" algn="l" rtl="0">
              <a:spcBef>
                <a:spcPts val="0"/>
              </a:spcBef>
              <a:spcAft>
                <a:spcPts val="0"/>
              </a:spcAft>
              <a:buNone/>
            </a:pPr>
            <a:r>
              <a:rPr lang="en" sz="700"/>
              <a:t>Vue.js, Python, MySql</a:t>
            </a:r>
            <a:endParaRPr sz="700"/>
          </a:p>
          <a:p>
            <a:pPr marL="0" lvl="0" indent="0" algn="l" rtl="0">
              <a:spcBef>
                <a:spcPts val="0"/>
              </a:spcBef>
              <a:spcAft>
                <a:spcPts val="0"/>
              </a:spcAft>
              <a:buNone/>
            </a:pPr>
            <a:endParaRPr sz="900"/>
          </a:p>
          <a:p>
            <a:pPr marL="0" lvl="0" indent="0" algn="l" rtl="0">
              <a:spcBef>
                <a:spcPts val="0"/>
              </a:spcBef>
              <a:spcAft>
                <a:spcPts val="0"/>
              </a:spcAft>
              <a:buNone/>
            </a:pPr>
            <a:r>
              <a:rPr lang="en" sz="800" b="1"/>
              <a:t>Description:</a:t>
            </a:r>
            <a:endParaRPr sz="800" b="1"/>
          </a:p>
          <a:p>
            <a:pPr marL="0" lvl="0" indent="0" algn="l" rtl="0">
              <a:spcBef>
                <a:spcPts val="0"/>
              </a:spcBef>
              <a:spcAft>
                <a:spcPts val="0"/>
              </a:spcAft>
              <a:buNone/>
            </a:pPr>
            <a:r>
              <a:rPr lang="en" sz="700"/>
              <a:t>I love to learn new things and have a budding interest in analytics. As I progress in the field, I hope to hone my data analysis skills and be able to draw impactful insights from data.</a:t>
            </a:r>
            <a:endParaRPr sz="700"/>
          </a:p>
          <a:p>
            <a:pPr marL="0" lvl="0" indent="0" algn="l" rtl="0">
              <a:spcBef>
                <a:spcPts val="0"/>
              </a:spcBef>
              <a:spcAft>
                <a:spcPts val="0"/>
              </a:spcAft>
              <a:buNone/>
            </a:pPr>
            <a:endParaRPr sz="800"/>
          </a:p>
          <a:p>
            <a:pPr marL="0" lvl="0" indent="0" algn="l" rtl="0">
              <a:spcBef>
                <a:spcPts val="0"/>
              </a:spcBef>
              <a:spcAft>
                <a:spcPts val="0"/>
              </a:spcAft>
              <a:buNone/>
            </a:pPr>
            <a:r>
              <a:rPr lang="en" sz="700" b="1"/>
              <a:t>Links:</a:t>
            </a:r>
            <a:endParaRPr sz="700" b="1"/>
          </a:p>
          <a:p>
            <a:pPr marL="0" lvl="0" indent="0" algn="l" rtl="0">
              <a:spcBef>
                <a:spcPts val="0"/>
              </a:spcBef>
              <a:spcAft>
                <a:spcPts val="0"/>
              </a:spcAft>
              <a:buNone/>
            </a:pPr>
            <a:r>
              <a:rPr lang="en" sz="700" u="sng">
                <a:solidFill>
                  <a:schemeClr val="hlink"/>
                </a:solidFill>
                <a:hlinkClick r:id="rId8"/>
              </a:rPr>
              <a:t>LinkedIn</a:t>
            </a:r>
            <a:endParaRPr sz="700"/>
          </a:p>
          <a:p>
            <a:pPr marL="0" lvl="0" indent="0" algn="l" rtl="0">
              <a:spcBef>
                <a:spcPts val="0"/>
              </a:spcBef>
              <a:spcAft>
                <a:spcPts val="0"/>
              </a:spcAft>
              <a:buNone/>
            </a:pPr>
            <a:endParaRPr sz="1000"/>
          </a:p>
        </p:txBody>
      </p:sp>
      <p:pic>
        <p:nvPicPr>
          <p:cNvPr id="183" name="Google Shape;183;p19"/>
          <p:cNvPicPr preferRelativeResize="0"/>
          <p:nvPr/>
        </p:nvPicPr>
        <p:blipFill>
          <a:blip r:embed="rId7">
            <a:alphaModFix/>
          </a:blip>
          <a:stretch>
            <a:fillRect/>
          </a:stretch>
        </p:blipFill>
        <p:spPr>
          <a:xfrm>
            <a:off x="6652988" y="1035288"/>
            <a:ext cx="1220026" cy="1220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0"/>
          <p:cNvSpPr txBox="1">
            <a:spLocks noGrp="1"/>
          </p:cNvSpPr>
          <p:nvPr>
            <p:ph type="title"/>
          </p:nvPr>
        </p:nvSpPr>
        <p:spPr>
          <a:xfrm>
            <a:off x="715100" y="5350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Problem Statement</a:t>
            </a:r>
            <a:endParaRPr sz="2800"/>
          </a:p>
        </p:txBody>
      </p:sp>
      <p:sp>
        <p:nvSpPr>
          <p:cNvPr id="189" name="Google Shape;189;p20"/>
          <p:cNvSpPr txBox="1">
            <a:spLocks noGrp="1"/>
          </p:cNvSpPr>
          <p:nvPr>
            <p:ph type="body" idx="1"/>
          </p:nvPr>
        </p:nvSpPr>
        <p:spPr>
          <a:xfrm>
            <a:off x="384925" y="1242400"/>
            <a:ext cx="4798500" cy="3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t>Challenge Category: </a:t>
            </a:r>
            <a:r>
              <a:rPr lang="en" sz="1200"/>
              <a:t>Others</a:t>
            </a:r>
            <a:endParaRPr sz="1200"/>
          </a:p>
          <a:p>
            <a:pPr marL="0" lvl="0" indent="0" algn="l" rtl="0">
              <a:spcBef>
                <a:spcPts val="1000"/>
              </a:spcBef>
              <a:spcAft>
                <a:spcPts val="0"/>
              </a:spcAft>
              <a:buNone/>
            </a:pPr>
            <a:r>
              <a:rPr lang="en" sz="1200"/>
              <a:t>The demand for air travel has steadily returned to pre-covid levels as the pandemic subsides. However, customer sentiments of SIA have not been positive, citing complaints such as food quality and service among others.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In the age of digital technology, customers have a greater ability to choose between other first-rate airlines that rival SIA’s offered services such as Qatar Airways and Emirates, which are gaining popularity for their high quality of service.</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 sz="1200"/>
              <a:t>We propose conducting sentiment analysis on Twitter posts, using AI tools to generate insights into areas of improvement for SIA to provide an unrivalled customer experience.  </a:t>
            </a:r>
            <a:endParaRPr sz="1200"/>
          </a:p>
          <a:p>
            <a:pPr marL="0" lvl="0" indent="0" algn="l" rtl="0">
              <a:spcBef>
                <a:spcPts val="0"/>
              </a:spcBef>
              <a:spcAft>
                <a:spcPts val="0"/>
              </a:spcAft>
              <a:buNone/>
            </a:pPr>
            <a:endParaRPr/>
          </a:p>
        </p:txBody>
      </p:sp>
      <p:grpSp>
        <p:nvGrpSpPr>
          <p:cNvPr id="190" name="Google Shape;190;p20"/>
          <p:cNvGrpSpPr/>
          <p:nvPr/>
        </p:nvGrpSpPr>
        <p:grpSpPr>
          <a:xfrm>
            <a:off x="5667066" y="1345498"/>
            <a:ext cx="2838038" cy="3262953"/>
            <a:chOff x="5201312" y="729700"/>
            <a:chExt cx="3303886" cy="3878927"/>
          </a:xfrm>
        </p:grpSpPr>
        <p:grpSp>
          <p:nvGrpSpPr>
            <p:cNvPr id="191" name="Google Shape;191;p20"/>
            <p:cNvGrpSpPr/>
            <p:nvPr/>
          </p:nvGrpSpPr>
          <p:grpSpPr>
            <a:xfrm flipH="1">
              <a:off x="5201312" y="932488"/>
              <a:ext cx="1331387" cy="724666"/>
              <a:chOff x="238125" y="2409350"/>
              <a:chExt cx="760575" cy="414000"/>
            </a:xfrm>
          </p:grpSpPr>
          <p:sp>
            <p:nvSpPr>
              <p:cNvPr id="192" name="Google Shape;192;p20"/>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0"/>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0"/>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0"/>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0"/>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0"/>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0"/>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0"/>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0"/>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0"/>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0"/>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0"/>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20"/>
            <p:cNvGrpSpPr/>
            <p:nvPr/>
          </p:nvGrpSpPr>
          <p:grpSpPr>
            <a:xfrm>
              <a:off x="5434633" y="1349646"/>
              <a:ext cx="3070564" cy="3258981"/>
              <a:chOff x="1304275" y="2258525"/>
              <a:chExt cx="1138300" cy="1208194"/>
            </a:xfrm>
          </p:grpSpPr>
          <p:sp>
            <p:nvSpPr>
              <p:cNvPr id="205" name="Google Shape;205;p20"/>
              <p:cNvSpPr/>
              <p:nvPr/>
            </p:nvSpPr>
            <p:spPr>
              <a:xfrm>
                <a:off x="1540075" y="2768300"/>
                <a:ext cx="83675" cy="69075"/>
              </a:xfrm>
              <a:custGeom>
                <a:avLst/>
                <a:gdLst/>
                <a:ahLst/>
                <a:cxnLst/>
                <a:rect l="l" t="t" r="r" b="b"/>
                <a:pathLst>
                  <a:path w="3347" h="2763" extrusionOk="0">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0"/>
              <p:cNvSpPr/>
              <p:nvPr/>
            </p:nvSpPr>
            <p:spPr>
              <a:xfrm>
                <a:off x="1549775" y="2768225"/>
                <a:ext cx="83625" cy="69025"/>
              </a:xfrm>
              <a:custGeom>
                <a:avLst/>
                <a:gdLst/>
                <a:ahLst/>
                <a:cxnLst/>
                <a:rect l="l" t="t" r="r" b="b"/>
                <a:pathLst>
                  <a:path w="3345" h="2761" extrusionOk="0">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0"/>
              <p:cNvSpPr/>
              <p:nvPr/>
            </p:nvSpPr>
            <p:spPr>
              <a:xfrm>
                <a:off x="1484950" y="2826700"/>
                <a:ext cx="134075" cy="11125"/>
              </a:xfrm>
              <a:custGeom>
                <a:avLst/>
                <a:gdLst/>
                <a:ahLst/>
                <a:cxnLst/>
                <a:rect l="l" t="t" r="r" b="b"/>
                <a:pathLst>
                  <a:path w="5363" h="445" extrusionOk="0">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1532775" y="2826275"/>
                <a:ext cx="134075" cy="11125"/>
              </a:xfrm>
              <a:custGeom>
                <a:avLst/>
                <a:gdLst/>
                <a:ahLst/>
                <a:cxnLst/>
                <a:rect l="l" t="t" r="r" b="b"/>
                <a:pathLst>
                  <a:path w="5363" h="445" extrusionOk="0">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1319475" y="2495100"/>
                <a:ext cx="480400" cy="275175"/>
              </a:xfrm>
              <a:custGeom>
                <a:avLst/>
                <a:gdLst/>
                <a:ahLst/>
                <a:cxnLst/>
                <a:rect l="l" t="t" r="r" b="b"/>
                <a:pathLst>
                  <a:path w="19216" h="11007" extrusionOk="0">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0"/>
              <p:cNvSpPr/>
              <p:nvPr/>
            </p:nvSpPr>
            <p:spPr>
              <a:xfrm>
                <a:off x="1329800" y="2495025"/>
                <a:ext cx="480425" cy="275125"/>
              </a:xfrm>
              <a:custGeom>
                <a:avLst/>
                <a:gdLst/>
                <a:ahLst/>
                <a:cxnLst/>
                <a:rect l="l" t="t" r="r" b="b"/>
                <a:pathLst>
                  <a:path w="19217" h="11005" extrusionOk="0">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0"/>
              <p:cNvSpPr/>
              <p:nvPr/>
            </p:nvSpPr>
            <p:spPr>
              <a:xfrm>
                <a:off x="1344200" y="2506950"/>
                <a:ext cx="451675" cy="251300"/>
              </a:xfrm>
              <a:custGeom>
                <a:avLst/>
                <a:gdLst/>
                <a:ahLst/>
                <a:cxnLst/>
                <a:rect l="l" t="t" r="r" b="b"/>
                <a:pathLst>
                  <a:path w="18067" h="10052" extrusionOk="0">
                    <a:moveTo>
                      <a:pt x="15287" y="0"/>
                    </a:moveTo>
                    <a:lnTo>
                      <a:pt x="0" y="131"/>
                    </a:lnTo>
                    <a:lnTo>
                      <a:pt x="2780" y="10052"/>
                    </a:lnTo>
                    <a:lnTo>
                      <a:pt x="18066" y="9920"/>
                    </a:lnTo>
                    <a:lnTo>
                      <a:pt x="15287" y="0"/>
                    </a:lnTo>
                    <a:close/>
                  </a:path>
                </a:pathLst>
              </a:custGeom>
              <a:solidFill>
                <a:srgbClr val="FEF9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0"/>
              <p:cNvSpPr/>
              <p:nvPr/>
            </p:nvSpPr>
            <p:spPr>
              <a:xfrm>
                <a:off x="1388650" y="2538075"/>
                <a:ext cx="364700" cy="165350"/>
              </a:xfrm>
              <a:custGeom>
                <a:avLst/>
                <a:gdLst/>
                <a:ahLst/>
                <a:cxnLst/>
                <a:rect l="l" t="t" r="r" b="b"/>
                <a:pathLst>
                  <a:path w="14588" h="6614" extrusionOk="0">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0"/>
              <p:cNvSpPr/>
              <p:nvPr/>
            </p:nvSpPr>
            <p:spPr>
              <a:xfrm>
                <a:off x="1461250" y="2602825"/>
                <a:ext cx="213550" cy="15675"/>
              </a:xfrm>
              <a:custGeom>
                <a:avLst/>
                <a:gdLst/>
                <a:ahLst/>
                <a:cxnLst/>
                <a:rect l="l" t="t" r="r" b="b"/>
                <a:pathLst>
                  <a:path w="8542" h="627" extrusionOk="0">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0"/>
              <p:cNvSpPr/>
              <p:nvPr/>
            </p:nvSpPr>
            <p:spPr>
              <a:xfrm>
                <a:off x="1436625" y="2646825"/>
                <a:ext cx="288925" cy="16275"/>
              </a:xfrm>
              <a:custGeom>
                <a:avLst/>
                <a:gdLst/>
                <a:ahLst/>
                <a:cxnLst/>
                <a:rect l="l" t="t" r="r" b="b"/>
                <a:pathLst>
                  <a:path w="11557" h="651" extrusionOk="0">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0"/>
              <p:cNvSpPr/>
              <p:nvPr/>
            </p:nvSpPr>
            <p:spPr>
              <a:xfrm>
                <a:off x="1616654" y="2854310"/>
                <a:ext cx="23775" cy="612409"/>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0"/>
              <p:cNvSpPr/>
              <p:nvPr/>
            </p:nvSpPr>
            <p:spPr>
              <a:xfrm>
                <a:off x="2170324" y="2849522"/>
                <a:ext cx="23800" cy="617166"/>
              </a:xfrm>
              <a:custGeom>
                <a:avLst/>
                <a:gdLst/>
                <a:ahLst/>
                <a:cxnLst/>
                <a:rect l="l" t="t" r="r" b="b"/>
                <a:pathLst>
                  <a:path w="952" h="24341" extrusionOk="0">
                    <a:moveTo>
                      <a:pt x="742" y="1"/>
                    </a:moveTo>
                    <a:lnTo>
                      <a:pt x="0" y="7"/>
                    </a:lnTo>
                    <a:lnTo>
                      <a:pt x="209" y="24341"/>
                    </a:lnTo>
                    <a:lnTo>
                      <a:pt x="951" y="24335"/>
                    </a:lnTo>
                    <a:lnTo>
                      <a:pt x="7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p:nvPr/>
            </p:nvSpPr>
            <p:spPr>
              <a:xfrm>
                <a:off x="1755775" y="2832075"/>
                <a:ext cx="407750" cy="21225"/>
              </a:xfrm>
              <a:custGeom>
                <a:avLst/>
                <a:gdLst/>
                <a:ahLst/>
                <a:cxnLst/>
                <a:rect l="l" t="t" r="r" b="b"/>
                <a:pathLst>
                  <a:path w="16310" h="849" extrusionOk="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0"/>
              <p:cNvSpPr/>
              <p:nvPr/>
            </p:nvSpPr>
            <p:spPr>
              <a:xfrm>
                <a:off x="1304275" y="2833925"/>
                <a:ext cx="639275" cy="23200"/>
              </a:xfrm>
              <a:custGeom>
                <a:avLst/>
                <a:gdLst/>
                <a:ahLst/>
                <a:cxnLst/>
                <a:rect l="l" t="t" r="r" b="b"/>
                <a:pathLst>
                  <a:path w="25571" h="928" extrusionOk="0">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a:off x="1571350" y="2820000"/>
                <a:ext cx="190125" cy="15475"/>
              </a:xfrm>
              <a:custGeom>
                <a:avLst/>
                <a:gdLst/>
                <a:ahLst/>
                <a:cxnLst/>
                <a:rect l="l" t="t" r="r" b="b"/>
                <a:pathLst>
                  <a:path w="7605" h="619" extrusionOk="0">
                    <a:moveTo>
                      <a:pt x="7600" y="0"/>
                    </a:moveTo>
                    <a:lnTo>
                      <a:pt x="1" y="66"/>
                    </a:lnTo>
                    <a:lnTo>
                      <a:pt x="275" y="481"/>
                    </a:lnTo>
                    <a:lnTo>
                      <a:pt x="7605" y="618"/>
                    </a:lnTo>
                    <a:lnTo>
                      <a:pt x="7605" y="618"/>
                    </a:lnTo>
                    <a:lnTo>
                      <a:pt x="76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a:off x="1566475" y="2821625"/>
                <a:ext cx="129750" cy="15525"/>
              </a:xfrm>
              <a:custGeom>
                <a:avLst/>
                <a:gdLst/>
                <a:ahLst/>
                <a:cxnLst/>
                <a:rect l="l" t="t" r="r" b="b"/>
                <a:pathLst>
                  <a:path w="5190" h="621" extrusionOk="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a:off x="1936975" y="3041225"/>
                <a:ext cx="241400" cy="192650"/>
              </a:xfrm>
              <a:custGeom>
                <a:avLst/>
                <a:gdLst/>
                <a:ahLst/>
                <a:cxnLst/>
                <a:rect l="l" t="t" r="r" b="b"/>
                <a:pathLst>
                  <a:path w="9656" h="7706" extrusionOk="0">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0"/>
              <p:cNvSpPr/>
              <p:nvPr/>
            </p:nvSpPr>
            <p:spPr>
              <a:xfrm>
                <a:off x="1951550" y="3056250"/>
                <a:ext cx="102875" cy="111975"/>
              </a:xfrm>
              <a:custGeom>
                <a:avLst/>
                <a:gdLst/>
                <a:ahLst/>
                <a:cxnLst/>
                <a:rect l="l" t="t" r="r" b="b"/>
                <a:pathLst>
                  <a:path w="4115" h="4479" extrusionOk="0">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a:off x="1539600" y="2258525"/>
                <a:ext cx="792775" cy="1208175"/>
              </a:xfrm>
              <a:custGeom>
                <a:avLst/>
                <a:gdLst/>
                <a:ahLst/>
                <a:cxnLst/>
                <a:rect l="l" t="t" r="r" b="b"/>
                <a:pathLst>
                  <a:path w="31711" h="48327" extrusionOk="0">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a:off x="1947800" y="2258950"/>
                <a:ext cx="180175" cy="183400"/>
              </a:xfrm>
              <a:custGeom>
                <a:avLst/>
                <a:gdLst/>
                <a:ahLst/>
                <a:cxnLst/>
                <a:rect l="l" t="t" r="r" b="b"/>
                <a:pathLst>
                  <a:path w="7207" h="7336" extrusionOk="0">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0"/>
              <p:cNvSpPr/>
              <p:nvPr/>
            </p:nvSpPr>
            <p:spPr>
              <a:xfrm>
                <a:off x="1947800" y="2258950"/>
                <a:ext cx="173225" cy="82225"/>
              </a:xfrm>
              <a:custGeom>
                <a:avLst/>
                <a:gdLst/>
                <a:ahLst/>
                <a:cxnLst/>
                <a:rect l="l" t="t" r="r" b="b"/>
                <a:pathLst>
                  <a:path w="6929" h="3289" extrusionOk="0">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0"/>
              <p:cNvSpPr/>
              <p:nvPr/>
            </p:nvSpPr>
            <p:spPr>
              <a:xfrm>
                <a:off x="2027750" y="2370925"/>
                <a:ext cx="35275" cy="50175"/>
              </a:xfrm>
              <a:custGeom>
                <a:avLst/>
                <a:gdLst/>
                <a:ahLst/>
                <a:cxnLst/>
                <a:rect l="l" t="t" r="r" b="b"/>
                <a:pathLst>
                  <a:path w="1411" h="2007" extrusionOk="0">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0"/>
              <p:cNvSpPr/>
              <p:nvPr/>
            </p:nvSpPr>
            <p:spPr>
              <a:xfrm>
                <a:off x="2033450" y="2377150"/>
                <a:ext cx="16575" cy="40500"/>
              </a:xfrm>
              <a:custGeom>
                <a:avLst/>
                <a:gdLst/>
                <a:ahLst/>
                <a:cxnLst/>
                <a:rect l="l" t="t" r="r" b="b"/>
                <a:pathLst>
                  <a:path w="663" h="1620" extrusionOk="0">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0"/>
              <p:cNvSpPr/>
              <p:nvPr/>
            </p:nvSpPr>
            <p:spPr>
              <a:xfrm>
                <a:off x="1955725" y="2365850"/>
                <a:ext cx="86100" cy="124475"/>
              </a:xfrm>
              <a:custGeom>
                <a:avLst/>
                <a:gdLst/>
                <a:ahLst/>
                <a:cxnLst/>
                <a:rect l="l" t="t" r="r" b="b"/>
                <a:pathLst>
                  <a:path w="3444" h="4979" extrusionOk="0">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0"/>
              <p:cNvSpPr/>
              <p:nvPr/>
            </p:nvSpPr>
            <p:spPr>
              <a:xfrm>
                <a:off x="2087500" y="2339450"/>
                <a:ext cx="38825" cy="71725"/>
              </a:xfrm>
              <a:custGeom>
                <a:avLst/>
                <a:gdLst/>
                <a:ahLst/>
                <a:cxnLst/>
                <a:rect l="l" t="t" r="r" b="b"/>
                <a:pathLst>
                  <a:path w="1553" h="2869" extrusionOk="0">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0"/>
              <p:cNvSpPr/>
              <p:nvPr/>
            </p:nvSpPr>
            <p:spPr>
              <a:xfrm>
                <a:off x="2029475" y="2265575"/>
                <a:ext cx="47225" cy="22700"/>
              </a:xfrm>
              <a:custGeom>
                <a:avLst/>
                <a:gdLst/>
                <a:ahLst/>
                <a:cxnLst/>
                <a:rect l="l" t="t" r="r" b="b"/>
                <a:pathLst>
                  <a:path w="1889" h="908" extrusionOk="0">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0"/>
              <p:cNvSpPr/>
              <p:nvPr/>
            </p:nvSpPr>
            <p:spPr>
              <a:xfrm>
                <a:off x="1964400" y="2382675"/>
                <a:ext cx="2900" cy="17575"/>
              </a:xfrm>
              <a:custGeom>
                <a:avLst/>
                <a:gdLst/>
                <a:ahLst/>
                <a:cxnLst/>
                <a:rect l="l" t="t" r="r" b="b"/>
                <a:pathLst>
                  <a:path w="116" h="703" extrusionOk="0">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0"/>
              <p:cNvSpPr/>
              <p:nvPr/>
            </p:nvSpPr>
            <p:spPr>
              <a:xfrm>
                <a:off x="1974375" y="2454300"/>
                <a:ext cx="15725" cy="950"/>
              </a:xfrm>
              <a:custGeom>
                <a:avLst/>
                <a:gdLst/>
                <a:ahLst/>
                <a:cxnLst/>
                <a:rect l="l" t="t" r="r" b="b"/>
                <a:pathLst>
                  <a:path w="629" h="38" extrusionOk="0">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0"/>
              <p:cNvSpPr/>
              <p:nvPr/>
            </p:nvSpPr>
            <p:spPr>
              <a:xfrm>
                <a:off x="1977125" y="2460850"/>
                <a:ext cx="5800" cy="19275"/>
              </a:xfrm>
              <a:custGeom>
                <a:avLst/>
                <a:gdLst/>
                <a:ahLst/>
                <a:cxnLst/>
                <a:rect l="l" t="t" r="r" b="b"/>
                <a:pathLst>
                  <a:path w="232" h="771" extrusionOk="0">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0"/>
              <p:cNvSpPr/>
              <p:nvPr/>
            </p:nvSpPr>
            <p:spPr>
              <a:xfrm>
                <a:off x="2040200" y="2416450"/>
                <a:ext cx="101350" cy="75150"/>
              </a:xfrm>
              <a:custGeom>
                <a:avLst/>
                <a:gdLst/>
                <a:ahLst/>
                <a:cxnLst/>
                <a:rect l="l" t="t" r="r" b="b"/>
                <a:pathLst>
                  <a:path w="4054" h="3006" extrusionOk="0">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0"/>
              <p:cNvSpPr/>
              <p:nvPr/>
            </p:nvSpPr>
            <p:spPr>
              <a:xfrm>
                <a:off x="1998175" y="2457075"/>
                <a:ext cx="49125" cy="33225"/>
              </a:xfrm>
              <a:custGeom>
                <a:avLst/>
                <a:gdLst/>
                <a:ahLst/>
                <a:cxnLst/>
                <a:rect l="l" t="t" r="r" b="b"/>
                <a:pathLst>
                  <a:path w="1965" h="1329" extrusionOk="0">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0"/>
              <p:cNvSpPr/>
              <p:nvPr/>
            </p:nvSpPr>
            <p:spPr>
              <a:xfrm>
                <a:off x="2065500" y="2430450"/>
                <a:ext cx="74350" cy="28700"/>
              </a:xfrm>
              <a:custGeom>
                <a:avLst/>
                <a:gdLst/>
                <a:ahLst/>
                <a:cxnLst/>
                <a:rect l="l" t="t" r="r" b="b"/>
                <a:pathLst>
                  <a:path w="2974" h="1148" extrusionOk="0">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0"/>
              <p:cNvSpPr/>
              <p:nvPr/>
            </p:nvSpPr>
            <p:spPr>
              <a:xfrm>
                <a:off x="2045625" y="2442575"/>
                <a:ext cx="23125" cy="40000"/>
              </a:xfrm>
              <a:custGeom>
                <a:avLst/>
                <a:gdLst/>
                <a:ahLst/>
                <a:cxnLst/>
                <a:rect l="l" t="t" r="r" b="b"/>
                <a:pathLst>
                  <a:path w="925" h="1600" extrusionOk="0">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0"/>
              <p:cNvSpPr/>
              <p:nvPr/>
            </p:nvSpPr>
            <p:spPr>
              <a:xfrm>
                <a:off x="2027675" y="2399375"/>
                <a:ext cx="14375" cy="56175"/>
              </a:xfrm>
              <a:custGeom>
                <a:avLst/>
                <a:gdLst/>
                <a:ahLst/>
                <a:cxnLst/>
                <a:rect l="l" t="t" r="r" b="b"/>
                <a:pathLst>
                  <a:path w="575" h="2247" extrusionOk="0">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0"/>
              <p:cNvSpPr/>
              <p:nvPr/>
            </p:nvSpPr>
            <p:spPr>
              <a:xfrm>
                <a:off x="1960100" y="2365850"/>
                <a:ext cx="68925" cy="41500"/>
              </a:xfrm>
              <a:custGeom>
                <a:avLst/>
                <a:gdLst/>
                <a:ahLst/>
                <a:cxnLst/>
                <a:rect l="l" t="t" r="r" b="b"/>
                <a:pathLst>
                  <a:path w="2757" h="1660" extrusionOk="0">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0"/>
              <p:cNvSpPr/>
              <p:nvPr/>
            </p:nvSpPr>
            <p:spPr>
              <a:xfrm>
                <a:off x="1958600" y="2371275"/>
                <a:ext cx="22025" cy="8675"/>
              </a:xfrm>
              <a:custGeom>
                <a:avLst/>
                <a:gdLst/>
                <a:ahLst/>
                <a:cxnLst/>
                <a:rect l="l" t="t" r="r" b="b"/>
                <a:pathLst>
                  <a:path w="881" h="347" extrusionOk="0">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a:off x="1963325" y="2422875"/>
                <a:ext cx="2350" cy="12100"/>
              </a:xfrm>
              <a:custGeom>
                <a:avLst/>
                <a:gdLst/>
                <a:ahLst/>
                <a:cxnLst/>
                <a:rect l="l" t="t" r="r" b="b"/>
                <a:pathLst>
                  <a:path w="94" h="484" extrusionOk="0">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p:nvPr/>
            </p:nvSpPr>
            <p:spPr>
              <a:xfrm>
                <a:off x="2027550" y="2370725"/>
                <a:ext cx="34175" cy="50600"/>
              </a:xfrm>
              <a:custGeom>
                <a:avLst/>
                <a:gdLst/>
                <a:ahLst/>
                <a:cxnLst/>
                <a:rect l="l" t="t" r="r" b="b"/>
                <a:pathLst>
                  <a:path w="1367" h="2024" extrusionOk="0">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0"/>
              <p:cNvSpPr/>
              <p:nvPr/>
            </p:nvSpPr>
            <p:spPr>
              <a:xfrm>
                <a:off x="1982600" y="2282875"/>
                <a:ext cx="101175" cy="41775"/>
              </a:xfrm>
              <a:custGeom>
                <a:avLst/>
                <a:gdLst/>
                <a:ahLst/>
                <a:cxnLst/>
                <a:rect l="l" t="t" r="r" b="b"/>
                <a:pathLst>
                  <a:path w="4047" h="1671" extrusionOk="0">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0"/>
              <p:cNvSpPr/>
              <p:nvPr/>
            </p:nvSpPr>
            <p:spPr>
              <a:xfrm>
                <a:off x="1996725" y="2420750"/>
                <a:ext cx="45275" cy="69750"/>
              </a:xfrm>
              <a:custGeom>
                <a:avLst/>
                <a:gdLst/>
                <a:ahLst/>
                <a:cxnLst/>
                <a:rect l="l" t="t" r="r" b="b"/>
                <a:pathLst>
                  <a:path w="1811" h="2790" extrusionOk="0">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0"/>
              <p:cNvSpPr/>
              <p:nvPr/>
            </p:nvSpPr>
            <p:spPr>
              <a:xfrm>
                <a:off x="1692575" y="3097825"/>
                <a:ext cx="273575" cy="321525"/>
              </a:xfrm>
              <a:custGeom>
                <a:avLst/>
                <a:gdLst/>
                <a:ahLst/>
                <a:cxnLst/>
                <a:rect l="l" t="t" r="r" b="b"/>
                <a:pathLst>
                  <a:path w="10943" h="12861" extrusionOk="0">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0"/>
              <p:cNvSpPr/>
              <p:nvPr/>
            </p:nvSpPr>
            <p:spPr>
              <a:xfrm>
                <a:off x="1766450" y="2878275"/>
                <a:ext cx="566425" cy="454550"/>
              </a:xfrm>
              <a:custGeom>
                <a:avLst/>
                <a:gdLst/>
                <a:ahLst/>
                <a:cxnLst/>
                <a:rect l="l" t="t" r="r" b="b"/>
                <a:pathLst>
                  <a:path w="22657" h="18182" extrusionOk="0">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0"/>
              <p:cNvSpPr/>
              <p:nvPr/>
            </p:nvSpPr>
            <p:spPr>
              <a:xfrm>
                <a:off x="1839575" y="2882025"/>
                <a:ext cx="493300" cy="445550"/>
              </a:xfrm>
              <a:custGeom>
                <a:avLst/>
                <a:gdLst/>
                <a:ahLst/>
                <a:cxnLst/>
                <a:rect l="l" t="t" r="r" b="b"/>
                <a:pathLst>
                  <a:path w="19732" h="17822" extrusionOk="0">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a:off x="1684250" y="3367525"/>
                <a:ext cx="41150" cy="44775"/>
              </a:xfrm>
              <a:custGeom>
                <a:avLst/>
                <a:gdLst/>
                <a:ahLst/>
                <a:cxnLst/>
                <a:rect l="l" t="t" r="r" b="b"/>
                <a:pathLst>
                  <a:path w="1646" h="1791" extrusionOk="0">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a:off x="1692875" y="3367525"/>
                <a:ext cx="32525" cy="42050"/>
              </a:xfrm>
              <a:custGeom>
                <a:avLst/>
                <a:gdLst/>
                <a:ahLst/>
                <a:cxnLst/>
                <a:rect l="l" t="t" r="r" b="b"/>
                <a:pathLst>
                  <a:path w="1301" h="1682" extrusionOk="0">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0"/>
              <p:cNvSpPr/>
              <p:nvPr/>
            </p:nvSpPr>
            <p:spPr>
              <a:xfrm>
                <a:off x="1847600" y="2687375"/>
                <a:ext cx="291850" cy="147275"/>
              </a:xfrm>
              <a:custGeom>
                <a:avLst/>
                <a:gdLst/>
                <a:ahLst/>
                <a:cxnLst/>
                <a:rect l="l" t="t" r="r" b="b"/>
                <a:pathLst>
                  <a:path w="11674" h="5891" extrusionOk="0">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0"/>
              <p:cNvSpPr/>
              <p:nvPr/>
            </p:nvSpPr>
            <p:spPr>
              <a:xfrm>
                <a:off x="1753275" y="2776425"/>
                <a:ext cx="102750" cy="58275"/>
              </a:xfrm>
              <a:custGeom>
                <a:avLst/>
                <a:gdLst/>
                <a:ahLst/>
                <a:cxnLst/>
                <a:rect l="l" t="t" r="r" b="b"/>
                <a:pathLst>
                  <a:path w="4110" h="2331"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0"/>
              <p:cNvSpPr/>
              <p:nvPr/>
            </p:nvSpPr>
            <p:spPr>
              <a:xfrm>
                <a:off x="1948025" y="2470000"/>
                <a:ext cx="373600" cy="435525"/>
              </a:xfrm>
              <a:custGeom>
                <a:avLst/>
                <a:gdLst/>
                <a:ahLst/>
                <a:cxnLst/>
                <a:rect l="l" t="t" r="r" b="b"/>
                <a:pathLst>
                  <a:path w="14944" h="17421" extrusionOk="0">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0"/>
              <p:cNvSpPr/>
              <p:nvPr/>
            </p:nvSpPr>
            <p:spPr>
              <a:xfrm>
                <a:off x="2082850" y="2470825"/>
                <a:ext cx="238775" cy="434700"/>
              </a:xfrm>
              <a:custGeom>
                <a:avLst/>
                <a:gdLst/>
                <a:ahLst/>
                <a:cxnLst/>
                <a:rect l="l" t="t" r="r" b="b"/>
                <a:pathLst>
                  <a:path w="9551" h="17388" extrusionOk="0">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0"/>
              <p:cNvSpPr/>
              <p:nvPr/>
            </p:nvSpPr>
            <p:spPr>
              <a:xfrm>
                <a:off x="2046150" y="2457750"/>
                <a:ext cx="110600" cy="54150"/>
              </a:xfrm>
              <a:custGeom>
                <a:avLst/>
                <a:gdLst/>
                <a:ahLst/>
                <a:cxnLst/>
                <a:rect l="l" t="t" r="r" b="b"/>
                <a:pathLst>
                  <a:path w="4424" h="2166" extrusionOk="0">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2069925" y="2633600"/>
                <a:ext cx="3500" cy="9950"/>
              </a:xfrm>
              <a:custGeom>
                <a:avLst/>
                <a:gdLst/>
                <a:ahLst/>
                <a:cxnLst/>
                <a:rect l="l" t="t" r="r" b="b"/>
                <a:pathLst>
                  <a:path w="140" h="398" extrusionOk="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a:off x="2023950" y="2546150"/>
                <a:ext cx="35775" cy="59550"/>
              </a:xfrm>
              <a:custGeom>
                <a:avLst/>
                <a:gdLst/>
                <a:ahLst/>
                <a:cxnLst/>
                <a:rect l="l" t="t" r="r" b="b"/>
                <a:pathLst>
                  <a:path w="1431" h="2382" extrusionOk="0">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0"/>
              <p:cNvSpPr/>
              <p:nvPr/>
            </p:nvSpPr>
            <p:spPr>
              <a:xfrm>
                <a:off x="1971350" y="2629275"/>
                <a:ext cx="61800" cy="55325"/>
              </a:xfrm>
              <a:custGeom>
                <a:avLst/>
                <a:gdLst/>
                <a:ahLst/>
                <a:cxnLst/>
                <a:rect l="l" t="t" r="r" b="b"/>
                <a:pathLst>
                  <a:path w="2472" h="2213" extrusionOk="0">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a:off x="2031500" y="2645300"/>
                <a:ext cx="4825" cy="7450"/>
              </a:xfrm>
              <a:custGeom>
                <a:avLst/>
                <a:gdLst/>
                <a:ahLst/>
                <a:cxnLst/>
                <a:rect l="l" t="t" r="r" b="b"/>
                <a:pathLst>
                  <a:path w="193" h="298" extrusionOk="0">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a:off x="1990375" y="2666775"/>
                <a:ext cx="32425" cy="49725"/>
              </a:xfrm>
              <a:custGeom>
                <a:avLst/>
                <a:gdLst/>
                <a:ahLst/>
                <a:cxnLst/>
                <a:rect l="l" t="t" r="r" b="b"/>
                <a:pathLst>
                  <a:path w="1297" h="1989" extrusionOk="0">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1945450" y="2683000"/>
                <a:ext cx="14600" cy="20275"/>
              </a:xfrm>
              <a:custGeom>
                <a:avLst/>
                <a:gdLst/>
                <a:ahLst/>
                <a:cxnLst/>
                <a:rect l="l" t="t" r="r" b="b"/>
                <a:pathLst>
                  <a:path w="584" h="811" extrusionOk="0">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2001425" y="2747100"/>
                <a:ext cx="18850" cy="20775"/>
              </a:xfrm>
              <a:custGeom>
                <a:avLst/>
                <a:gdLst/>
                <a:ahLst/>
                <a:cxnLst/>
                <a:rect l="l" t="t" r="r" b="b"/>
                <a:pathLst>
                  <a:path w="754" h="831" extrusionOk="0">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a:off x="2119750" y="2570075"/>
                <a:ext cx="127125" cy="102800"/>
              </a:xfrm>
              <a:custGeom>
                <a:avLst/>
                <a:gdLst/>
                <a:ahLst/>
                <a:cxnLst/>
                <a:rect l="l" t="t" r="r" b="b"/>
                <a:pathLst>
                  <a:path w="5085" h="4112" extrusionOk="0">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2170250" y="2580925"/>
                <a:ext cx="78275" cy="126325"/>
              </a:xfrm>
              <a:custGeom>
                <a:avLst/>
                <a:gdLst/>
                <a:ahLst/>
                <a:cxnLst/>
                <a:rect l="l" t="t" r="r" b="b"/>
                <a:pathLst>
                  <a:path w="3131" h="5053" extrusionOk="0">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2142700" y="2481025"/>
                <a:ext cx="115225" cy="390600"/>
              </a:xfrm>
              <a:custGeom>
                <a:avLst/>
                <a:gdLst/>
                <a:ahLst/>
                <a:cxnLst/>
                <a:rect l="l" t="t" r="r" b="b"/>
                <a:pathLst>
                  <a:path w="4609" h="15624" extrusionOk="0">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a:off x="2083625" y="2822250"/>
                <a:ext cx="33625" cy="62450"/>
              </a:xfrm>
              <a:custGeom>
                <a:avLst/>
                <a:gdLst/>
                <a:ahLst/>
                <a:cxnLst/>
                <a:rect l="l" t="t" r="r" b="b"/>
                <a:pathLst>
                  <a:path w="1345" h="2498" extrusionOk="0">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a:off x="2097000" y="2876950"/>
                <a:ext cx="218000" cy="24150"/>
              </a:xfrm>
              <a:custGeom>
                <a:avLst/>
                <a:gdLst/>
                <a:ahLst/>
                <a:cxnLst/>
                <a:rect l="l" t="t" r="r" b="b"/>
                <a:pathLst>
                  <a:path w="8720" h="966" extrusionOk="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0"/>
              <p:cNvSpPr/>
              <p:nvPr/>
            </p:nvSpPr>
            <p:spPr>
              <a:xfrm>
                <a:off x="2133200" y="2880425"/>
                <a:ext cx="7825" cy="17650"/>
              </a:xfrm>
              <a:custGeom>
                <a:avLst/>
                <a:gdLst/>
                <a:ahLst/>
                <a:cxnLst/>
                <a:rect l="l" t="t" r="r" b="b"/>
                <a:pathLst>
                  <a:path w="313" h="706" extrusionOk="0">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p:nvPr/>
            </p:nvSpPr>
            <p:spPr>
              <a:xfrm>
                <a:off x="2281075" y="2878800"/>
                <a:ext cx="7325" cy="12525"/>
              </a:xfrm>
              <a:custGeom>
                <a:avLst/>
                <a:gdLst/>
                <a:ahLst/>
                <a:cxnLst/>
                <a:rect l="l" t="t" r="r" b="b"/>
                <a:pathLst>
                  <a:path w="293" h="501" extrusionOk="0">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0"/>
              <p:cNvSpPr/>
              <p:nvPr/>
            </p:nvSpPr>
            <p:spPr>
              <a:xfrm>
                <a:off x="2070800" y="2905325"/>
                <a:ext cx="22250" cy="101450"/>
              </a:xfrm>
              <a:custGeom>
                <a:avLst/>
                <a:gdLst/>
                <a:ahLst/>
                <a:cxnLst/>
                <a:rect l="l" t="t" r="r" b="b"/>
                <a:pathLst>
                  <a:path w="890" h="4058" extrusionOk="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0"/>
              <p:cNvSpPr/>
              <p:nvPr/>
            </p:nvSpPr>
            <p:spPr>
              <a:xfrm>
                <a:off x="2094350" y="2911975"/>
                <a:ext cx="14825" cy="67475"/>
              </a:xfrm>
              <a:custGeom>
                <a:avLst/>
                <a:gdLst/>
                <a:ahLst/>
                <a:cxnLst/>
                <a:rect l="l" t="t" r="r" b="b"/>
                <a:pathLst>
                  <a:path w="593" h="2699" extrusionOk="0">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0"/>
              <p:cNvSpPr/>
              <p:nvPr/>
            </p:nvSpPr>
            <p:spPr>
              <a:xfrm>
                <a:off x="1883475" y="3041350"/>
                <a:ext cx="295075" cy="6750"/>
              </a:xfrm>
              <a:custGeom>
                <a:avLst/>
                <a:gdLst/>
                <a:ahLst/>
                <a:cxnLst/>
                <a:rect l="l" t="t" r="r" b="b"/>
                <a:pathLst>
                  <a:path w="11803" h="270" extrusionOk="0">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0"/>
              <p:cNvSpPr/>
              <p:nvPr/>
            </p:nvSpPr>
            <p:spPr>
              <a:xfrm>
                <a:off x="1883200" y="3046275"/>
                <a:ext cx="41600" cy="78200"/>
              </a:xfrm>
              <a:custGeom>
                <a:avLst/>
                <a:gdLst/>
                <a:ahLst/>
                <a:cxnLst/>
                <a:rect l="l" t="t" r="r" b="b"/>
                <a:pathLst>
                  <a:path w="1664" h="3128" extrusionOk="0">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1926075" y="3178250"/>
                <a:ext cx="49175" cy="135725"/>
              </a:xfrm>
              <a:custGeom>
                <a:avLst/>
                <a:gdLst/>
                <a:ahLst/>
                <a:cxnLst/>
                <a:rect l="l" t="t" r="r" b="b"/>
                <a:pathLst>
                  <a:path w="1967" h="5429" extrusionOk="0">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1811850" y="3361375"/>
                <a:ext cx="200275" cy="98375"/>
              </a:xfrm>
              <a:custGeom>
                <a:avLst/>
                <a:gdLst/>
                <a:ahLst/>
                <a:cxnLst/>
                <a:rect l="l" t="t" r="r" b="b"/>
                <a:pathLst>
                  <a:path w="8011" h="3935" extrusionOk="0">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1920225" y="3320000"/>
                <a:ext cx="65100" cy="56025"/>
              </a:xfrm>
              <a:custGeom>
                <a:avLst/>
                <a:gdLst/>
                <a:ahLst/>
                <a:cxnLst/>
                <a:rect l="l" t="t" r="r" b="b"/>
                <a:pathLst>
                  <a:path w="2604" h="2241" extrusionOk="0">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925525" y="3320000"/>
                <a:ext cx="50550" cy="12500"/>
              </a:xfrm>
              <a:custGeom>
                <a:avLst/>
                <a:gdLst/>
                <a:ahLst/>
                <a:cxnLst/>
                <a:rect l="l" t="t" r="r" b="b"/>
                <a:pathLst>
                  <a:path w="2022" h="500" extrusionOk="0">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1815150" y="3429475"/>
                <a:ext cx="196975" cy="30275"/>
              </a:xfrm>
              <a:custGeom>
                <a:avLst/>
                <a:gdLst/>
                <a:ahLst/>
                <a:cxnLst/>
                <a:rect l="l" t="t" r="r" b="b"/>
                <a:pathLst>
                  <a:path w="7879" h="1211" extrusionOk="0">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1982900" y="3167100"/>
                <a:ext cx="53850" cy="19600"/>
              </a:xfrm>
              <a:custGeom>
                <a:avLst/>
                <a:gdLst/>
                <a:ahLst/>
                <a:cxnLst/>
                <a:rect l="l" t="t" r="r" b="b"/>
                <a:pathLst>
                  <a:path w="2154" h="784" extrusionOk="0">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1731550" y="3258250"/>
                <a:ext cx="121875" cy="119900"/>
              </a:xfrm>
              <a:custGeom>
                <a:avLst/>
                <a:gdLst/>
                <a:ahLst/>
                <a:cxnLst/>
                <a:rect l="l" t="t" r="r" b="b"/>
                <a:pathLst>
                  <a:path w="4875" h="4796" extrusionOk="0">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1539975" y="3361775"/>
                <a:ext cx="172800" cy="104500"/>
              </a:xfrm>
              <a:custGeom>
                <a:avLst/>
                <a:gdLst/>
                <a:ahLst/>
                <a:cxnLst/>
                <a:rect l="l" t="t" r="r" b="b"/>
                <a:pathLst>
                  <a:path w="6912" h="4180" extrusionOk="0">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1718775" y="2688475"/>
                <a:ext cx="291850" cy="147275"/>
              </a:xfrm>
              <a:custGeom>
                <a:avLst/>
                <a:gdLst/>
                <a:ahLst/>
                <a:cxnLst/>
                <a:rect l="l" t="t" r="r" b="b"/>
                <a:pathLst>
                  <a:path w="11674" h="5891" extrusionOk="0">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902050" y="2761825"/>
                <a:ext cx="19300" cy="30325"/>
              </a:xfrm>
              <a:custGeom>
                <a:avLst/>
                <a:gdLst/>
                <a:ahLst/>
                <a:cxnLst/>
                <a:rect l="l" t="t" r="r" b="b"/>
                <a:pathLst>
                  <a:path w="772" h="1213" extrusionOk="0">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0"/>
              <p:cNvSpPr/>
              <p:nvPr/>
            </p:nvSpPr>
            <p:spPr>
              <a:xfrm>
                <a:off x="1906650" y="2796425"/>
                <a:ext cx="62375" cy="34725"/>
              </a:xfrm>
              <a:custGeom>
                <a:avLst/>
                <a:gdLst/>
                <a:ahLst/>
                <a:cxnLst/>
                <a:rect l="l" t="t" r="r" b="b"/>
                <a:pathLst>
                  <a:path w="2495" h="1389" extrusionOk="0">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0"/>
              <p:cNvSpPr/>
              <p:nvPr/>
            </p:nvSpPr>
            <p:spPr>
              <a:xfrm>
                <a:off x="1624450" y="2777525"/>
                <a:ext cx="102750" cy="58250"/>
              </a:xfrm>
              <a:custGeom>
                <a:avLst/>
                <a:gdLst/>
                <a:ahLst/>
                <a:cxnLst/>
                <a:rect l="l" t="t" r="r" b="b"/>
                <a:pathLst>
                  <a:path w="4110" h="2330" extrusionOk="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0"/>
              <p:cNvSpPr/>
              <p:nvPr/>
            </p:nvSpPr>
            <p:spPr>
              <a:xfrm>
                <a:off x="1626275" y="2789825"/>
                <a:ext cx="52725" cy="19850"/>
              </a:xfrm>
              <a:custGeom>
                <a:avLst/>
                <a:gdLst/>
                <a:ahLst/>
                <a:cxnLst/>
                <a:rect l="l" t="t" r="r" b="b"/>
                <a:pathLst>
                  <a:path w="2109" h="794" extrusionOk="0">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a:off x="1632750" y="2804500"/>
                <a:ext cx="43450" cy="13550"/>
              </a:xfrm>
              <a:custGeom>
                <a:avLst/>
                <a:gdLst/>
                <a:ahLst/>
                <a:cxnLst/>
                <a:rect l="l" t="t" r="r" b="b"/>
                <a:pathLst>
                  <a:path w="1738" h="542" extrusionOk="0">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p:nvPr/>
            </p:nvSpPr>
            <p:spPr>
              <a:xfrm>
                <a:off x="1638925" y="2814925"/>
                <a:ext cx="39400" cy="10100"/>
              </a:xfrm>
              <a:custGeom>
                <a:avLst/>
                <a:gdLst/>
                <a:ahLst/>
                <a:cxnLst/>
                <a:rect l="l" t="t" r="r" b="b"/>
                <a:pathLst>
                  <a:path w="1576" h="404" extrusionOk="0">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0"/>
              <p:cNvSpPr/>
              <p:nvPr/>
            </p:nvSpPr>
            <p:spPr>
              <a:xfrm>
                <a:off x="2007925" y="2677350"/>
                <a:ext cx="90500" cy="131800"/>
              </a:xfrm>
              <a:custGeom>
                <a:avLst/>
                <a:gdLst/>
                <a:ahLst/>
                <a:cxnLst/>
                <a:rect l="l" t="t" r="r" b="b"/>
                <a:pathLst>
                  <a:path w="3620" h="5272" extrusionOk="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0"/>
              <p:cNvSpPr/>
              <p:nvPr/>
            </p:nvSpPr>
            <p:spPr>
              <a:xfrm>
                <a:off x="2027850" y="2768225"/>
                <a:ext cx="17525" cy="26700"/>
              </a:xfrm>
              <a:custGeom>
                <a:avLst/>
                <a:gdLst/>
                <a:ahLst/>
                <a:cxnLst/>
                <a:rect l="l" t="t" r="r" b="b"/>
                <a:pathLst>
                  <a:path w="701" h="1068" extrusionOk="0">
                    <a:moveTo>
                      <a:pt x="701" y="1"/>
                    </a:moveTo>
                    <a:lnTo>
                      <a:pt x="1" y="1067"/>
                    </a:lnTo>
                    <a:close/>
                  </a:path>
                </a:pathLst>
              </a:custGeom>
              <a:solidFill>
                <a:srgbClr val="F29D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0"/>
              <p:cNvSpPr/>
              <p:nvPr/>
            </p:nvSpPr>
            <p:spPr>
              <a:xfrm>
                <a:off x="2027625" y="2768050"/>
                <a:ext cx="17975" cy="27050"/>
              </a:xfrm>
              <a:custGeom>
                <a:avLst/>
                <a:gdLst/>
                <a:ahLst/>
                <a:cxnLst/>
                <a:rect l="l" t="t" r="r" b="b"/>
                <a:pathLst>
                  <a:path w="719" h="1082" extrusionOk="0">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a:off x="2240100" y="2878550"/>
                <a:ext cx="48950" cy="5350"/>
              </a:xfrm>
              <a:custGeom>
                <a:avLst/>
                <a:gdLst/>
                <a:ahLst/>
                <a:cxnLst/>
                <a:rect l="l" t="t" r="r" b="b"/>
                <a:pathLst>
                  <a:path w="1958" h="214" extrusionOk="0">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0"/>
              <p:cNvSpPr/>
              <p:nvPr/>
            </p:nvSpPr>
            <p:spPr>
              <a:xfrm>
                <a:off x="1539975" y="3377875"/>
                <a:ext cx="164475" cy="88400"/>
              </a:xfrm>
              <a:custGeom>
                <a:avLst/>
                <a:gdLst/>
                <a:ahLst/>
                <a:cxnLst/>
                <a:rect l="l" t="t" r="r" b="b"/>
                <a:pathLst>
                  <a:path w="6579" h="3536" extrusionOk="0">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a:off x="2185625" y="2862150"/>
                <a:ext cx="14450" cy="27600"/>
              </a:xfrm>
              <a:custGeom>
                <a:avLst/>
                <a:gdLst/>
                <a:ahLst/>
                <a:cxnLst/>
                <a:rect l="l" t="t" r="r" b="b"/>
                <a:pathLst>
                  <a:path w="578" h="1104" extrusionOk="0">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0"/>
              <p:cNvSpPr/>
              <p:nvPr/>
            </p:nvSpPr>
            <p:spPr>
              <a:xfrm>
                <a:off x="2195950" y="2870925"/>
                <a:ext cx="41575" cy="10925"/>
              </a:xfrm>
              <a:custGeom>
                <a:avLst/>
                <a:gdLst/>
                <a:ahLst/>
                <a:cxnLst/>
                <a:rect l="l" t="t" r="r" b="b"/>
                <a:pathLst>
                  <a:path w="1663" h="437" extrusionOk="0">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0"/>
              <p:cNvSpPr/>
              <p:nvPr/>
            </p:nvSpPr>
            <p:spPr>
              <a:xfrm>
                <a:off x="1957875" y="2688475"/>
                <a:ext cx="52750" cy="72325"/>
              </a:xfrm>
              <a:custGeom>
                <a:avLst/>
                <a:gdLst/>
                <a:ahLst/>
                <a:cxnLst/>
                <a:rect l="l" t="t" r="r" b="b"/>
                <a:pathLst>
                  <a:path w="2110" h="2893" extrusionOk="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p:cNvSpPr/>
              <p:nvPr/>
            </p:nvSpPr>
            <p:spPr>
              <a:xfrm>
                <a:off x="2020025" y="2700550"/>
                <a:ext cx="62375" cy="67525"/>
              </a:xfrm>
              <a:custGeom>
                <a:avLst/>
                <a:gdLst/>
                <a:ahLst/>
                <a:cxnLst/>
                <a:rect l="l" t="t" r="r" b="b"/>
                <a:pathLst>
                  <a:path w="2495" h="2701" extrusionOk="0">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0"/>
              <p:cNvSpPr/>
              <p:nvPr/>
            </p:nvSpPr>
            <p:spPr>
              <a:xfrm>
                <a:off x="1947850" y="2682800"/>
                <a:ext cx="72600" cy="85275"/>
              </a:xfrm>
              <a:custGeom>
                <a:avLst/>
                <a:gdLst/>
                <a:ahLst/>
                <a:cxnLst/>
                <a:rect l="l" t="t" r="r" b="b"/>
                <a:pathLst>
                  <a:path w="2904" h="3411" extrusionOk="0">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a:off x="2045650" y="2469875"/>
                <a:ext cx="121550" cy="46150"/>
              </a:xfrm>
              <a:custGeom>
                <a:avLst/>
                <a:gdLst/>
                <a:ahLst/>
                <a:cxnLst/>
                <a:rect l="l" t="t" r="r" b="b"/>
                <a:pathLst>
                  <a:path w="4862" h="1846" extrusionOk="0">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a:off x="2096775" y="2890775"/>
                <a:ext cx="218450" cy="10525"/>
              </a:xfrm>
              <a:custGeom>
                <a:avLst/>
                <a:gdLst/>
                <a:ahLst/>
                <a:cxnLst/>
                <a:rect l="l" t="t" r="r" b="b"/>
                <a:pathLst>
                  <a:path w="8738" h="421" extrusionOk="0">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0"/>
              <p:cNvSpPr/>
              <p:nvPr/>
            </p:nvSpPr>
            <p:spPr>
              <a:xfrm>
                <a:off x="2092575" y="2876725"/>
                <a:ext cx="216550" cy="29025"/>
              </a:xfrm>
              <a:custGeom>
                <a:avLst/>
                <a:gdLst/>
                <a:ahLst/>
                <a:cxnLst/>
                <a:rect l="l" t="t" r="r" b="b"/>
                <a:pathLst>
                  <a:path w="8662" h="1161" extrusionOk="0">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0"/>
              <p:cNvSpPr/>
              <p:nvPr/>
            </p:nvSpPr>
            <p:spPr>
              <a:xfrm>
                <a:off x="1695425" y="3367325"/>
                <a:ext cx="30150" cy="34150"/>
              </a:xfrm>
              <a:custGeom>
                <a:avLst/>
                <a:gdLst/>
                <a:ahLst/>
                <a:cxnLst/>
                <a:rect l="l" t="t" r="r" b="b"/>
                <a:pathLst>
                  <a:path w="1206" h="1366" extrusionOk="0">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1920000" y="3319800"/>
                <a:ext cx="53625" cy="12600"/>
              </a:xfrm>
              <a:custGeom>
                <a:avLst/>
                <a:gdLst/>
                <a:ahLst/>
                <a:cxnLst/>
                <a:rect l="l" t="t" r="r" b="b"/>
                <a:pathLst>
                  <a:path w="2145" h="504" extrusionOk="0">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1932775" y="3363000"/>
                <a:ext cx="52775" cy="13275"/>
              </a:xfrm>
              <a:custGeom>
                <a:avLst/>
                <a:gdLst/>
                <a:ahLst/>
                <a:cxnLst/>
                <a:rect l="l" t="t" r="r" b="b"/>
                <a:pathLst>
                  <a:path w="2111" h="531" extrusionOk="0">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1684025" y="3377750"/>
                <a:ext cx="26025" cy="34800"/>
              </a:xfrm>
              <a:custGeom>
                <a:avLst/>
                <a:gdLst/>
                <a:ahLst/>
                <a:cxnLst/>
                <a:rect l="l" t="t" r="r" b="b"/>
                <a:pathLst>
                  <a:path w="1041" h="1392" extrusionOk="0">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a:off x="2045925" y="2457550"/>
                <a:ext cx="102375" cy="39050"/>
              </a:xfrm>
              <a:custGeom>
                <a:avLst/>
                <a:gdLst/>
                <a:ahLst/>
                <a:cxnLst/>
                <a:rect l="l" t="t" r="r" b="b"/>
                <a:pathLst>
                  <a:path w="4095" h="1562" extrusionOk="0">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0"/>
              <p:cNvSpPr/>
              <p:nvPr/>
            </p:nvSpPr>
            <p:spPr>
              <a:xfrm>
                <a:off x="2079275" y="2666275"/>
                <a:ext cx="14450" cy="98350"/>
              </a:xfrm>
              <a:custGeom>
                <a:avLst/>
                <a:gdLst/>
                <a:ahLst/>
                <a:cxnLst/>
                <a:rect l="l" t="t" r="r" b="b"/>
                <a:pathLst>
                  <a:path w="578" h="3934" extrusionOk="0">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1839150" y="3201550"/>
                <a:ext cx="47550" cy="116050"/>
              </a:xfrm>
              <a:custGeom>
                <a:avLst/>
                <a:gdLst/>
                <a:ahLst/>
                <a:cxnLst/>
                <a:rect l="l" t="t" r="r" b="b"/>
                <a:pathLst>
                  <a:path w="1902" h="4642" extrusionOk="0">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1936775" y="3097625"/>
                <a:ext cx="29600" cy="136475"/>
              </a:xfrm>
              <a:custGeom>
                <a:avLst/>
                <a:gdLst/>
                <a:ahLst/>
                <a:cxnLst/>
                <a:rect l="l" t="t" r="r" b="b"/>
                <a:pathLst>
                  <a:path w="1184" h="5459" extrusionOk="0">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1322875" y="2856800"/>
                <a:ext cx="23775" cy="608575"/>
              </a:xfrm>
              <a:custGeom>
                <a:avLst/>
                <a:gdLst/>
                <a:ahLst/>
                <a:cxnLst/>
                <a:rect l="l" t="t" r="r" b="b"/>
                <a:pathLst>
                  <a:path w="951" h="24343" extrusionOk="0">
                    <a:moveTo>
                      <a:pt x="743" y="1"/>
                    </a:moveTo>
                    <a:lnTo>
                      <a:pt x="0" y="7"/>
                    </a:lnTo>
                    <a:lnTo>
                      <a:pt x="208" y="24342"/>
                    </a:lnTo>
                    <a:lnTo>
                      <a:pt x="950" y="24335"/>
                    </a:lnTo>
                    <a:lnTo>
                      <a:pt x="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0"/>
              <p:cNvSpPr/>
              <p:nvPr/>
            </p:nvSpPr>
            <p:spPr>
              <a:xfrm>
                <a:off x="1876524" y="2852070"/>
                <a:ext cx="23773" cy="614210"/>
              </a:xfrm>
              <a:custGeom>
                <a:avLst/>
                <a:gdLst/>
                <a:ahLst/>
                <a:cxnLst/>
                <a:rect l="l" t="t" r="r" b="b"/>
                <a:pathLst>
                  <a:path w="951" h="24342" extrusionOk="0">
                    <a:moveTo>
                      <a:pt x="743" y="0"/>
                    </a:moveTo>
                    <a:lnTo>
                      <a:pt x="1" y="8"/>
                    </a:lnTo>
                    <a:lnTo>
                      <a:pt x="208" y="24342"/>
                    </a:lnTo>
                    <a:lnTo>
                      <a:pt x="951" y="24336"/>
                    </a:lnTo>
                    <a:lnTo>
                      <a:pt x="7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0"/>
              <p:cNvSpPr/>
              <p:nvPr/>
            </p:nvSpPr>
            <p:spPr>
              <a:xfrm>
                <a:off x="2056775" y="3415400"/>
                <a:ext cx="43650" cy="43450"/>
              </a:xfrm>
              <a:custGeom>
                <a:avLst/>
                <a:gdLst/>
                <a:ahLst/>
                <a:cxnLst/>
                <a:rect l="l" t="t" r="r" b="b"/>
                <a:pathLst>
                  <a:path w="1746" h="1738" extrusionOk="0">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0"/>
              <p:cNvSpPr/>
              <p:nvPr/>
            </p:nvSpPr>
            <p:spPr>
              <a:xfrm>
                <a:off x="2066225" y="3424775"/>
                <a:ext cx="24825" cy="24725"/>
              </a:xfrm>
              <a:custGeom>
                <a:avLst/>
                <a:gdLst/>
                <a:ahLst/>
                <a:cxnLst/>
                <a:rect l="l" t="t" r="r" b="b"/>
                <a:pathLst>
                  <a:path w="993" h="989" extrusionOk="0">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0"/>
              <p:cNvSpPr/>
              <p:nvPr/>
            </p:nvSpPr>
            <p:spPr>
              <a:xfrm>
                <a:off x="2191825" y="3194775"/>
                <a:ext cx="27200" cy="209775"/>
              </a:xfrm>
              <a:custGeom>
                <a:avLst/>
                <a:gdLst/>
                <a:ahLst/>
                <a:cxnLst/>
                <a:rect l="l" t="t" r="r" b="b"/>
                <a:pathLst>
                  <a:path w="1088" h="8391" extrusionOk="0">
                    <a:moveTo>
                      <a:pt x="1015" y="1"/>
                    </a:moveTo>
                    <a:lnTo>
                      <a:pt x="0" y="10"/>
                    </a:lnTo>
                    <a:lnTo>
                      <a:pt x="72" y="8390"/>
                    </a:lnTo>
                    <a:lnTo>
                      <a:pt x="1088" y="8381"/>
                    </a:lnTo>
                    <a:lnTo>
                      <a:pt x="1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0"/>
              <p:cNvSpPr/>
              <p:nvPr/>
            </p:nvSpPr>
            <p:spPr>
              <a:xfrm>
                <a:off x="2170125" y="3081050"/>
                <a:ext cx="66925" cy="113950"/>
              </a:xfrm>
              <a:custGeom>
                <a:avLst/>
                <a:gdLst/>
                <a:ahLst/>
                <a:cxnLst/>
                <a:rect l="l" t="t" r="r" b="b"/>
                <a:pathLst>
                  <a:path w="2677" h="4558" extrusionOk="0">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0"/>
              <p:cNvSpPr/>
              <p:nvPr/>
            </p:nvSpPr>
            <p:spPr>
              <a:xfrm>
                <a:off x="2170125" y="3081050"/>
                <a:ext cx="66925" cy="9225"/>
              </a:xfrm>
              <a:custGeom>
                <a:avLst/>
                <a:gdLst/>
                <a:ahLst/>
                <a:cxnLst/>
                <a:rect l="l" t="t" r="r" b="b"/>
                <a:pathLst>
                  <a:path w="2677" h="369" extrusionOk="0">
                    <a:moveTo>
                      <a:pt x="2677" y="1"/>
                    </a:moveTo>
                    <a:lnTo>
                      <a:pt x="0" y="24"/>
                    </a:lnTo>
                    <a:lnTo>
                      <a:pt x="35" y="369"/>
                    </a:lnTo>
                    <a:lnTo>
                      <a:pt x="2648" y="346"/>
                    </a:lnTo>
                    <a:lnTo>
                      <a:pt x="2677"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0"/>
              <p:cNvSpPr/>
              <p:nvPr/>
            </p:nvSpPr>
            <p:spPr>
              <a:xfrm>
                <a:off x="2069100" y="3392175"/>
                <a:ext cx="274975" cy="44650"/>
              </a:xfrm>
              <a:custGeom>
                <a:avLst/>
                <a:gdLst/>
                <a:ahLst/>
                <a:cxnLst/>
                <a:rect l="l" t="t" r="r" b="b"/>
                <a:pathLst>
                  <a:path w="10999" h="1786" extrusionOk="0">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0"/>
              <p:cNvSpPr/>
              <p:nvPr/>
            </p:nvSpPr>
            <p:spPr>
              <a:xfrm>
                <a:off x="2311700" y="3413200"/>
                <a:ext cx="43650" cy="43450"/>
              </a:xfrm>
              <a:custGeom>
                <a:avLst/>
                <a:gdLst/>
                <a:ahLst/>
                <a:cxnLst/>
                <a:rect l="l" t="t" r="r" b="b"/>
                <a:pathLst>
                  <a:path w="1746" h="1738" extrusionOk="0">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2321100" y="3422575"/>
                <a:ext cx="24875" cy="24725"/>
              </a:xfrm>
              <a:custGeom>
                <a:avLst/>
                <a:gdLst/>
                <a:ahLst/>
                <a:cxnLst/>
                <a:rect l="l" t="t" r="r" b="b"/>
                <a:pathLst>
                  <a:path w="995" h="989" extrusionOk="0">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222000" y="3076425"/>
                <a:ext cx="96300" cy="33700"/>
              </a:xfrm>
              <a:custGeom>
                <a:avLst/>
                <a:gdLst/>
                <a:ahLst/>
                <a:cxnLst/>
                <a:rect l="l" t="t" r="r" b="b"/>
                <a:pathLst>
                  <a:path w="3852" h="1348" extrusionOk="0">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2311325" y="3104350"/>
                <a:ext cx="18925" cy="6950"/>
              </a:xfrm>
              <a:custGeom>
                <a:avLst/>
                <a:gdLst/>
                <a:ahLst/>
                <a:cxnLst/>
                <a:rect l="l" t="t" r="r" b="b"/>
                <a:pathLst>
                  <a:path w="757" h="278" extrusionOk="0">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0"/>
              <p:cNvSpPr/>
              <p:nvPr/>
            </p:nvSpPr>
            <p:spPr>
              <a:xfrm>
                <a:off x="2043950" y="3039100"/>
                <a:ext cx="318975" cy="43525"/>
              </a:xfrm>
              <a:custGeom>
                <a:avLst/>
                <a:gdLst/>
                <a:ahLst/>
                <a:cxnLst/>
                <a:rect l="l" t="t" r="r" b="b"/>
                <a:pathLst>
                  <a:path w="12759" h="1741" extrusionOk="0">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0"/>
              <p:cNvSpPr/>
              <p:nvPr/>
            </p:nvSpPr>
            <p:spPr>
              <a:xfrm>
                <a:off x="2045125" y="3039100"/>
                <a:ext cx="316375" cy="9575"/>
              </a:xfrm>
              <a:custGeom>
                <a:avLst/>
                <a:gdLst/>
                <a:ahLst/>
                <a:cxnLst/>
                <a:rect l="l" t="t" r="r" b="b"/>
                <a:pathLst>
                  <a:path w="12655" h="383" extrusionOk="0">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0"/>
              <p:cNvSpPr/>
              <p:nvPr/>
            </p:nvSpPr>
            <p:spPr>
              <a:xfrm>
                <a:off x="2190425" y="3329625"/>
                <a:ext cx="31525" cy="52250"/>
              </a:xfrm>
              <a:custGeom>
                <a:avLst/>
                <a:gdLst/>
                <a:ahLst/>
                <a:cxnLst/>
                <a:rect l="l" t="t" r="r" b="b"/>
                <a:pathLst>
                  <a:path w="1261" h="2090" extrusionOk="0">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2186325" y="3381550"/>
                <a:ext cx="39800" cy="11575"/>
              </a:xfrm>
              <a:custGeom>
                <a:avLst/>
                <a:gdLst/>
                <a:ahLst/>
                <a:cxnLst/>
                <a:rect l="l" t="t" r="r" b="b"/>
                <a:pathLst>
                  <a:path w="1592" h="463" extrusionOk="0">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0"/>
              <p:cNvSpPr/>
              <p:nvPr/>
            </p:nvSpPr>
            <p:spPr>
              <a:xfrm>
                <a:off x="2166800" y="2684700"/>
                <a:ext cx="254650" cy="175925"/>
              </a:xfrm>
              <a:custGeom>
                <a:avLst/>
                <a:gdLst/>
                <a:ahLst/>
                <a:cxnLst/>
                <a:rect l="l" t="t" r="r" b="b"/>
                <a:pathLst>
                  <a:path w="10186" h="7037" extrusionOk="0">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0"/>
              <p:cNvSpPr/>
              <p:nvPr/>
            </p:nvSpPr>
            <p:spPr>
              <a:xfrm>
                <a:off x="2187725" y="2684500"/>
                <a:ext cx="254650" cy="175925"/>
              </a:xfrm>
              <a:custGeom>
                <a:avLst/>
                <a:gdLst/>
                <a:ahLst/>
                <a:cxnLst/>
                <a:rect l="l" t="t" r="r" b="b"/>
                <a:pathLst>
                  <a:path w="10186" h="7037" extrusionOk="0">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0"/>
              <p:cNvSpPr/>
              <p:nvPr/>
            </p:nvSpPr>
            <p:spPr>
              <a:xfrm>
                <a:off x="2187550" y="2684325"/>
                <a:ext cx="255025" cy="176325"/>
              </a:xfrm>
              <a:custGeom>
                <a:avLst/>
                <a:gdLst/>
                <a:ahLst/>
                <a:cxnLst/>
                <a:rect l="l" t="t" r="r" b="b"/>
                <a:pathLst>
                  <a:path w="10201" h="7053" extrusionOk="0">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0"/>
              <p:cNvSpPr/>
              <p:nvPr/>
            </p:nvSpPr>
            <p:spPr>
              <a:xfrm>
                <a:off x="2269950" y="2768200"/>
                <a:ext cx="61525" cy="295800"/>
              </a:xfrm>
              <a:custGeom>
                <a:avLst/>
                <a:gdLst/>
                <a:ahLst/>
                <a:cxnLst/>
                <a:rect l="l" t="t" r="r" b="b"/>
                <a:pathLst>
                  <a:path w="2461" h="11832" extrusionOk="0">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0"/>
              <p:cNvSpPr/>
              <p:nvPr/>
            </p:nvSpPr>
            <p:spPr>
              <a:xfrm>
                <a:off x="2280050" y="2768125"/>
                <a:ext cx="75550" cy="295850"/>
              </a:xfrm>
              <a:custGeom>
                <a:avLst/>
                <a:gdLst/>
                <a:ahLst/>
                <a:cxnLst/>
                <a:rect l="l" t="t" r="r" b="b"/>
                <a:pathLst>
                  <a:path w="3022" h="11834" extrusionOk="0">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0"/>
              <p:cNvSpPr/>
              <p:nvPr/>
            </p:nvSpPr>
            <p:spPr>
              <a:xfrm>
                <a:off x="2269725" y="2767925"/>
                <a:ext cx="86050" cy="296275"/>
              </a:xfrm>
              <a:custGeom>
                <a:avLst/>
                <a:gdLst/>
                <a:ahLst/>
                <a:cxnLst/>
                <a:rect l="l" t="t" r="r" b="b"/>
                <a:pathLst>
                  <a:path w="3442" h="11851" extrusionOk="0">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0"/>
              <p:cNvSpPr/>
              <p:nvPr/>
            </p:nvSpPr>
            <p:spPr>
              <a:xfrm>
                <a:off x="2317950" y="2776875"/>
                <a:ext cx="24075" cy="32475"/>
              </a:xfrm>
              <a:custGeom>
                <a:avLst/>
                <a:gdLst/>
                <a:ahLst/>
                <a:cxnLst/>
                <a:rect l="l" t="t" r="r" b="b"/>
                <a:pathLst>
                  <a:path w="963" h="1299" extrusionOk="0">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0"/>
              <p:cNvSpPr/>
              <p:nvPr/>
            </p:nvSpPr>
            <p:spPr>
              <a:xfrm>
                <a:off x="2326300" y="2776875"/>
                <a:ext cx="24100" cy="32425"/>
              </a:xfrm>
              <a:custGeom>
                <a:avLst/>
                <a:gdLst/>
                <a:ahLst/>
                <a:cxnLst/>
                <a:rect l="l" t="t" r="r" b="b"/>
                <a:pathLst>
                  <a:path w="964" h="1297" extrusionOk="0">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0"/>
              <p:cNvSpPr/>
              <p:nvPr/>
            </p:nvSpPr>
            <p:spPr>
              <a:xfrm>
                <a:off x="2317775" y="2776675"/>
                <a:ext cx="32825" cy="32900"/>
              </a:xfrm>
              <a:custGeom>
                <a:avLst/>
                <a:gdLst/>
                <a:ahLst/>
                <a:cxnLst/>
                <a:rect l="l" t="t" r="r" b="b"/>
                <a:pathLst>
                  <a:path w="1313" h="1316" extrusionOk="0">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0"/>
              <p:cNvSpPr/>
              <p:nvPr/>
            </p:nvSpPr>
            <p:spPr>
              <a:xfrm>
                <a:off x="2191850" y="3194700"/>
                <a:ext cx="26575" cy="134975"/>
              </a:xfrm>
              <a:custGeom>
                <a:avLst/>
                <a:gdLst/>
                <a:ahLst/>
                <a:cxnLst/>
                <a:rect l="l" t="t" r="r" b="b"/>
                <a:pathLst>
                  <a:path w="1063" h="5399" extrusionOk="0">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0"/>
              <p:cNvSpPr/>
              <p:nvPr/>
            </p:nvSpPr>
            <p:spPr>
              <a:xfrm>
                <a:off x="2043675" y="2684325"/>
                <a:ext cx="398900" cy="774725"/>
              </a:xfrm>
              <a:custGeom>
                <a:avLst/>
                <a:gdLst/>
                <a:ahLst/>
                <a:cxnLst/>
                <a:rect l="l" t="t" r="r" b="b"/>
                <a:pathLst>
                  <a:path w="15956" h="30989" extrusionOk="0">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0"/>
              <p:cNvSpPr/>
              <p:nvPr/>
            </p:nvSpPr>
            <p:spPr>
              <a:xfrm>
                <a:off x="2191675" y="3194475"/>
                <a:ext cx="25800" cy="675"/>
              </a:xfrm>
              <a:custGeom>
                <a:avLst/>
                <a:gdLst/>
                <a:ahLst/>
                <a:cxnLst/>
                <a:rect l="l" t="t" r="r" b="b"/>
                <a:pathLst>
                  <a:path w="1032" h="27" extrusionOk="0">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0"/>
              <p:cNvSpPr/>
              <p:nvPr/>
            </p:nvSpPr>
            <p:spPr>
              <a:xfrm>
                <a:off x="2192850" y="3329425"/>
                <a:ext cx="25775" cy="650"/>
              </a:xfrm>
              <a:custGeom>
                <a:avLst/>
                <a:gdLst/>
                <a:ahLst/>
                <a:cxnLst/>
                <a:rect l="l" t="t" r="r" b="b"/>
                <a:pathLst>
                  <a:path w="1031" h="26" extrusionOk="0">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0"/>
              <p:cNvSpPr/>
              <p:nvPr/>
            </p:nvSpPr>
            <p:spPr>
              <a:xfrm>
                <a:off x="2190225" y="3381400"/>
                <a:ext cx="31925" cy="650"/>
              </a:xfrm>
              <a:custGeom>
                <a:avLst/>
                <a:gdLst/>
                <a:ahLst/>
                <a:cxnLst/>
                <a:rect l="l" t="t" r="r" b="b"/>
                <a:pathLst>
                  <a:path w="1277" h="26" extrusionOk="0">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0"/>
              <p:cNvSpPr/>
              <p:nvPr/>
            </p:nvSpPr>
            <p:spPr>
              <a:xfrm>
                <a:off x="2186225" y="3392525"/>
                <a:ext cx="40125" cy="775"/>
              </a:xfrm>
              <a:custGeom>
                <a:avLst/>
                <a:gdLst/>
                <a:ahLst/>
                <a:cxnLst/>
                <a:rect l="l" t="t" r="r" b="b"/>
                <a:pathLst>
                  <a:path w="1605" h="31" extrusionOk="0">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20"/>
            <p:cNvGrpSpPr/>
            <p:nvPr/>
          </p:nvGrpSpPr>
          <p:grpSpPr>
            <a:xfrm>
              <a:off x="6350950" y="729700"/>
              <a:ext cx="576232" cy="320112"/>
              <a:chOff x="315275" y="3124950"/>
              <a:chExt cx="658175" cy="365675"/>
            </a:xfrm>
          </p:grpSpPr>
          <p:sp>
            <p:nvSpPr>
              <p:cNvPr id="341" name="Google Shape;341;p20"/>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0"/>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0"/>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0"/>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0"/>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0"/>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347" name="Google Shape;347;p20"/>
          <p:cNvCxnSpPr/>
          <p:nvPr/>
        </p:nvCxnSpPr>
        <p:spPr>
          <a:xfrm>
            <a:off x="5673750" y="4606625"/>
            <a:ext cx="3892200" cy="18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1"/>
          <p:cNvSpPr txBox="1">
            <a:spLocks noGrp="1"/>
          </p:cNvSpPr>
          <p:nvPr>
            <p:ph type="title"/>
          </p:nvPr>
        </p:nvSpPr>
        <p:spPr>
          <a:xfrm>
            <a:off x="715100" y="3064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Solution</a:t>
            </a:r>
            <a:endParaRPr sz="2800"/>
          </a:p>
        </p:txBody>
      </p:sp>
      <p:sp>
        <p:nvSpPr>
          <p:cNvPr id="353" name="Google Shape;353;p21"/>
          <p:cNvSpPr txBox="1">
            <a:spLocks noGrp="1"/>
          </p:cNvSpPr>
          <p:nvPr>
            <p:ph type="body" idx="1"/>
          </p:nvPr>
        </p:nvSpPr>
        <p:spPr>
          <a:xfrm>
            <a:off x="662075" y="284005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solidFill>
                  <a:schemeClr val="accent3"/>
                </a:solidFill>
                <a:latin typeface="Golos Text Medium"/>
                <a:ea typeface="Golos Text Medium"/>
                <a:cs typeface="Golos Text Medium"/>
                <a:sym typeface="Golos Text Medium"/>
              </a:rPr>
              <a:t>1. Scrape Twitter Data</a:t>
            </a:r>
            <a:endParaRPr sz="1200" dirty="0">
              <a:latin typeface="Golos Text Medium"/>
              <a:ea typeface="Golos Text Medium"/>
              <a:cs typeface="Golos Text Medium"/>
              <a:sym typeface="Golos Text Medium"/>
            </a:endParaRPr>
          </a:p>
          <a:p>
            <a:pPr marL="0" lvl="0" indent="0" algn="l" rtl="0">
              <a:spcBef>
                <a:spcPts val="1000"/>
              </a:spcBef>
              <a:spcAft>
                <a:spcPts val="0"/>
              </a:spcAft>
              <a:buNone/>
            </a:pPr>
            <a:r>
              <a:rPr lang="en" sz="800" dirty="0"/>
              <a:t>We use ScraperAPI to scrape Twitter for Tweets to get data users have generated regarding SIA.</a:t>
            </a:r>
            <a:endParaRPr sz="800" dirty="0"/>
          </a:p>
          <a:p>
            <a:pPr marL="0" lvl="0" indent="0" algn="l" rtl="0">
              <a:spcBef>
                <a:spcPts val="1000"/>
              </a:spcBef>
              <a:spcAft>
                <a:spcPts val="0"/>
              </a:spcAft>
              <a:buNone/>
            </a:pPr>
            <a:endParaRPr sz="1200" dirty="0"/>
          </a:p>
          <a:p>
            <a:pPr marL="0" lvl="0" indent="0" algn="l" rtl="0">
              <a:spcBef>
                <a:spcPts val="1000"/>
              </a:spcBef>
              <a:spcAft>
                <a:spcPts val="1000"/>
              </a:spcAft>
              <a:buNone/>
            </a:pPr>
            <a:endParaRPr sz="1200" dirty="0"/>
          </a:p>
        </p:txBody>
      </p:sp>
      <p:sp>
        <p:nvSpPr>
          <p:cNvPr id="354" name="Google Shape;354;p21"/>
          <p:cNvSpPr txBox="1">
            <a:spLocks noGrp="1"/>
          </p:cNvSpPr>
          <p:nvPr>
            <p:ph type="body" idx="1"/>
          </p:nvPr>
        </p:nvSpPr>
        <p:spPr>
          <a:xfrm>
            <a:off x="662075" y="3471250"/>
            <a:ext cx="83391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3"/>
                </a:solidFill>
                <a:latin typeface="Golos Text Medium"/>
                <a:ea typeface="Golos Text Medium"/>
                <a:cs typeface="Golos Text Medium"/>
                <a:sym typeface="Golos Text Medium"/>
              </a:rPr>
              <a:t>2. Data Preparation</a:t>
            </a:r>
            <a:endParaRPr sz="1200">
              <a:latin typeface="Golos Text Medium"/>
              <a:ea typeface="Golos Text Medium"/>
              <a:cs typeface="Golos Text Medium"/>
              <a:sym typeface="Golos Text Medium"/>
            </a:endParaRPr>
          </a:p>
          <a:p>
            <a:pPr marL="0" lvl="0" indent="0" algn="l" rtl="0">
              <a:spcBef>
                <a:spcPts val="1000"/>
              </a:spcBef>
              <a:spcAft>
                <a:spcPts val="0"/>
              </a:spcAft>
              <a:buNone/>
            </a:pPr>
            <a:r>
              <a:rPr lang="en" sz="800"/>
              <a:t>We use simple Regex to clean the data and ensure that they can be tokenised or more easily processed. Although some models have auto tokenisers and basic data pre-processing, preliminary data preparation is a good practice to ensure that the model is not too resource intensive when data size increases.</a:t>
            </a:r>
            <a:endParaRPr sz="1200"/>
          </a:p>
          <a:p>
            <a:pPr marL="0" lvl="0" indent="0" algn="l" rtl="0">
              <a:spcBef>
                <a:spcPts val="1000"/>
              </a:spcBef>
              <a:spcAft>
                <a:spcPts val="1000"/>
              </a:spcAft>
              <a:buNone/>
            </a:pPr>
            <a:endParaRPr sz="1200"/>
          </a:p>
        </p:txBody>
      </p:sp>
      <p:sp>
        <p:nvSpPr>
          <p:cNvPr id="355" name="Google Shape;355;p21"/>
          <p:cNvSpPr txBox="1">
            <a:spLocks noGrp="1"/>
          </p:cNvSpPr>
          <p:nvPr>
            <p:ph type="body" idx="1"/>
          </p:nvPr>
        </p:nvSpPr>
        <p:spPr>
          <a:xfrm>
            <a:off x="662075" y="4157050"/>
            <a:ext cx="83391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3"/>
                </a:solidFill>
                <a:latin typeface="Golos Text Medium"/>
                <a:ea typeface="Golos Text Medium"/>
                <a:cs typeface="Golos Text Medium"/>
                <a:sym typeface="Golos Text Medium"/>
              </a:rPr>
              <a:t>3. Sentiment Analysis</a:t>
            </a:r>
            <a:endParaRPr sz="1200">
              <a:latin typeface="Golos Text Medium"/>
              <a:ea typeface="Golos Text Medium"/>
              <a:cs typeface="Golos Text Medium"/>
              <a:sym typeface="Golos Text Medium"/>
            </a:endParaRPr>
          </a:p>
          <a:p>
            <a:pPr marL="0" lvl="0" indent="0" algn="l" rtl="0">
              <a:spcBef>
                <a:spcPts val="1000"/>
              </a:spcBef>
              <a:spcAft>
                <a:spcPts val="0"/>
              </a:spcAft>
              <a:buNone/>
            </a:pPr>
            <a:r>
              <a:rPr lang="en" sz="800"/>
              <a:t>We use textBlob to run the sentiment analysis. The tool will look at each tweet and give it a rating between -1 and 1, where -1 represents highly negative sentiments while 1 represents highly positive sentiments. With these labels, we can prune our data to obtain a relevant and workable dataset.</a:t>
            </a:r>
            <a:endParaRPr sz="1200"/>
          </a:p>
          <a:p>
            <a:pPr marL="0" lvl="0" indent="0" algn="l" rtl="0">
              <a:spcBef>
                <a:spcPts val="1000"/>
              </a:spcBef>
              <a:spcAft>
                <a:spcPts val="1000"/>
              </a:spcAft>
              <a:buNone/>
            </a:pPr>
            <a:endParaRPr sz="1200"/>
          </a:p>
        </p:txBody>
      </p:sp>
      <p:pic>
        <p:nvPicPr>
          <p:cNvPr id="356" name="Google Shape;356;p21"/>
          <p:cNvPicPr preferRelativeResize="0"/>
          <p:nvPr/>
        </p:nvPicPr>
        <p:blipFill>
          <a:blip r:embed="rId3">
            <a:alphaModFix/>
          </a:blip>
          <a:stretch>
            <a:fillRect/>
          </a:stretch>
        </p:blipFill>
        <p:spPr>
          <a:xfrm>
            <a:off x="856700" y="871675"/>
            <a:ext cx="6895274" cy="1968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22"/>
          <p:cNvSpPr txBox="1">
            <a:spLocks noGrp="1"/>
          </p:cNvSpPr>
          <p:nvPr>
            <p:ph type="title"/>
          </p:nvPr>
        </p:nvSpPr>
        <p:spPr>
          <a:xfrm>
            <a:off x="715100" y="3064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Solution (Cont.)</a:t>
            </a:r>
            <a:endParaRPr sz="2800"/>
          </a:p>
        </p:txBody>
      </p:sp>
      <p:sp>
        <p:nvSpPr>
          <p:cNvPr id="362" name="Google Shape;362;p22"/>
          <p:cNvSpPr txBox="1">
            <a:spLocks noGrp="1"/>
          </p:cNvSpPr>
          <p:nvPr>
            <p:ph type="body" idx="1"/>
          </p:nvPr>
        </p:nvSpPr>
        <p:spPr>
          <a:xfrm>
            <a:off x="655025" y="825100"/>
            <a:ext cx="8107200" cy="412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accent3"/>
                </a:solidFill>
                <a:latin typeface="Golos Text Medium"/>
                <a:ea typeface="Golos Text Medium"/>
                <a:cs typeface="Golos Text Medium"/>
                <a:sym typeface="Golos Text Medium"/>
              </a:rPr>
              <a:t>4. Prune the data</a:t>
            </a:r>
            <a:endParaRPr sz="1300">
              <a:latin typeface="Golos Text Medium"/>
              <a:ea typeface="Golos Text Medium"/>
              <a:cs typeface="Golos Text Medium"/>
              <a:sym typeface="Golos Text Medium"/>
            </a:endParaRPr>
          </a:p>
          <a:p>
            <a:pPr marL="0" lvl="0" indent="0" algn="l" rtl="0">
              <a:spcBef>
                <a:spcPts val="1000"/>
              </a:spcBef>
              <a:spcAft>
                <a:spcPts val="0"/>
              </a:spcAft>
              <a:buNone/>
            </a:pPr>
            <a:r>
              <a:rPr lang="en" sz="900"/>
              <a:t>We determined that there were many official SIA tweets and tweets praising SIA within the dataset. These are not useful for generating insights for areas of improvement. From the generated sentiment scores, we remove data with scores above -0.1 (0.1 error from neutral). This will refine the dataset, keeping only complaint tweets, from which we can draw insight on how to improve customer experience.</a:t>
            </a:r>
            <a:endParaRPr sz="900"/>
          </a:p>
          <a:p>
            <a:pPr marL="0" lvl="0" indent="0" algn="l" rtl="0">
              <a:spcBef>
                <a:spcPts val="1000"/>
              </a:spcBef>
              <a:spcAft>
                <a:spcPts val="0"/>
              </a:spcAft>
              <a:buNone/>
            </a:pPr>
            <a:r>
              <a:rPr lang="en" sz="1300">
                <a:solidFill>
                  <a:schemeClr val="accent3"/>
                </a:solidFill>
                <a:latin typeface="Golos Text Medium"/>
                <a:ea typeface="Golos Text Medium"/>
                <a:cs typeface="Golos Text Medium"/>
                <a:sym typeface="Golos Text Medium"/>
              </a:rPr>
              <a:t>5. QA Model</a:t>
            </a:r>
            <a:endParaRPr sz="1300">
              <a:latin typeface="Golos Text Medium"/>
              <a:ea typeface="Golos Text Medium"/>
              <a:cs typeface="Golos Text Medium"/>
              <a:sym typeface="Golos Text Medium"/>
            </a:endParaRPr>
          </a:p>
          <a:p>
            <a:pPr marL="0" lvl="0" indent="0" algn="l" rtl="0">
              <a:spcBef>
                <a:spcPts val="1000"/>
              </a:spcBef>
              <a:spcAft>
                <a:spcPts val="0"/>
              </a:spcAft>
              <a:buNone/>
            </a:pPr>
            <a:r>
              <a:rPr lang="en" sz="900"/>
              <a:t>We use a QA model to look at the suggestions for improvement based on the input given.</a:t>
            </a:r>
            <a:endParaRPr sz="900"/>
          </a:p>
          <a:p>
            <a:pPr marL="0" lvl="0" indent="0" algn="l" rtl="0">
              <a:spcBef>
                <a:spcPts val="1000"/>
              </a:spcBef>
              <a:spcAft>
                <a:spcPts val="0"/>
              </a:spcAft>
              <a:buNone/>
            </a:pPr>
            <a:r>
              <a:rPr lang="en" sz="1300">
                <a:solidFill>
                  <a:schemeClr val="accent3"/>
                </a:solidFill>
                <a:latin typeface="Golos Text Medium"/>
                <a:ea typeface="Golos Text Medium"/>
                <a:cs typeface="Golos Text Medium"/>
                <a:sym typeface="Golos Text Medium"/>
              </a:rPr>
              <a:t>6. OpenAI</a:t>
            </a:r>
            <a:endParaRPr sz="1300">
              <a:latin typeface="Golos Text Medium"/>
              <a:ea typeface="Golos Text Medium"/>
              <a:cs typeface="Golos Text Medium"/>
              <a:sym typeface="Golos Text Medium"/>
            </a:endParaRPr>
          </a:p>
          <a:p>
            <a:pPr marL="0" lvl="0" indent="0" algn="l" rtl="0">
              <a:spcBef>
                <a:spcPts val="1000"/>
              </a:spcBef>
              <a:spcAft>
                <a:spcPts val="0"/>
              </a:spcAft>
              <a:buNone/>
            </a:pPr>
            <a:r>
              <a:rPr lang="en" sz="900"/>
              <a:t>The QA models have limitations and are less powerful than openAI models. The main challenge is in creating a summarised list of solutions. </a:t>
            </a:r>
            <a:r>
              <a:rPr lang="en" sz="900">
                <a:solidFill>
                  <a:srgbClr val="444746"/>
                </a:solidFill>
              </a:rPr>
              <a:t>We want a smaller number of openAI-proposed solutions compared to the input, as much of the input sentiments can be generalised or categorised, leading to a more streamlined output with minimal bloat.</a:t>
            </a:r>
            <a:endParaRPr sz="900"/>
          </a:p>
          <a:p>
            <a:pPr marL="0" lvl="0" indent="0" algn="l" rtl="0">
              <a:spcBef>
                <a:spcPts val="1000"/>
              </a:spcBef>
              <a:spcAft>
                <a:spcPts val="0"/>
              </a:spcAft>
              <a:buNone/>
            </a:pPr>
            <a:r>
              <a:rPr lang="en" sz="1300">
                <a:solidFill>
                  <a:schemeClr val="accent3"/>
                </a:solidFill>
                <a:latin typeface="Golos Text Medium"/>
                <a:ea typeface="Golos Text Medium"/>
                <a:cs typeface="Golos Text Medium"/>
                <a:sym typeface="Golos Text Medium"/>
              </a:rPr>
              <a:t>Rationale</a:t>
            </a:r>
            <a:endParaRPr sz="1300">
              <a:latin typeface="Golos Text Medium"/>
              <a:ea typeface="Golos Text Medium"/>
              <a:cs typeface="Golos Text Medium"/>
              <a:sym typeface="Golos Text Medium"/>
            </a:endParaRPr>
          </a:p>
          <a:p>
            <a:pPr marL="0" lvl="0" indent="0" algn="l" rtl="0">
              <a:spcBef>
                <a:spcPts val="1000"/>
              </a:spcBef>
              <a:spcAft>
                <a:spcPts val="0"/>
              </a:spcAft>
              <a:buNone/>
            </a:pPr>
            <a:r>
              <a:rPr lang="en" sz="900"/>
              <a:t>From our code, one can observe that positive and neutral sentiments were pruned. Negative sentiments represent areas of improvement, where customer satisfaction can potentially grow the most. </a:t>
            </a:r>
            <a:endParaRPr sz="900"/>
          </a:p>
          <a:p>
            <a:pPr marL="0" lvl="0" indent="0" algn="l" rtl="0">
              <a:spcBef>
                <a:spcPts val="1000"/>
              </a:spcBef>
              <a:spcAft>
                <a:spcPts val="0"/>
              </a:spcAft>
              <a:buNone/>
            </a:pPr>
            <a:r>
              <a:rPr lang="en" sz="900"/>
              <a:t>Considering the scale of the data when we broaden the pipeline, it would be computationally costly to run even bigger datasets through the AI. Hence, this currently functions better as a Gap Analysis tool.</a:t>
            </a:r>
            <a:endParaRPr sz="900"/>
          </a:p>
          <a:p>
            <a:pPr marL="0" lvl="0" indent="0" algn="l" rtl="0">
              <a:spcBef>
                <a:spcPts val="1000"/>
              </a:spcBef>
              <a:spcAft>
                <a:spcPts val="0"/>
              </a:spcAft>
              <a:buNone/>
            </a:pPr>
            <a:r>
              <a:rPr lang="en" sz="900"/>
              <a:t>We also aim to present our data differently from traditional data analytics reports with large amounts of statistics and charts. We focus here on developing a high-level report for executives to read, using the suggestions to make a business decision.</a:t>
            </a:r>
            <a:endParaRPr sz="900"/>
          </a:p>
          <a:p>
            <a:pPr marL="0" lvl="0" indent="0" algn="l" rtl="0">
              <a:spcBef>
                <a:spcPts val="1000"/>
              </a:spcBef>
              <a:spcAft>
                <a:spcPts val="0"/>
              </a:spcAft>
              <a:buNone/>
            </a:pPr>
            <a:endParaRPr sz="900"/>
          </a:p>
          <a:p>
            <a:pPr marL="0" lvl="0" indent="0" algn="l" rtl="0">
              <a:spcBef>
                <a:spcPts val="1000"/>
              </a:spcBef>
              <a:spcAft>
                <a:spcPts val="1000"/>
              </a:spcAft>
              <a:buNone/>
            </a:pPr>
            <a:endParaRPr sz="13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23"/>
          <p:cNvSpPr txBox="1">
            <a:spLocks noGrp="1"/>
          </p:cNvSpPr>
          <p:nvPr>
            <p:ph type="title"/>
          </p:nvPr>
        </p:nvSpPr>
        <p:spPr>
          <a:xfrm>
            <a:off x="715100" y="3064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Tech Stack</a:t>
            </a:r>
            <a:endParaRPr sz="2800"/>
          </a:p>
        </p:txBody>
      </p:sp>
      <p:sp>
        <p:nvSpPr>
          <p:cNvPr id="368" name="Google Shape;368;p23"/>
          <p:cNvSpPr txBox="1">
            <a:spLocks noGrp="1"/>
          </p:cNvSpPr>
          <p:nvPr>
            <p:ph type="body" idx="1"/>
          </p:nvPr>
        </p:nvSpPr>
        <p:spPr>
          <a:xfrm>
            <a:off x="836850" y="1013800"/>
            <a:ext cx="2588700" cy="138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Golos Text Medium"/>
                <a:ea typeface="Golos Text Medium"/>
                <a:cs typeface="Golos Text Medium"/>
                <a:sym typeface="Golos Text Medium"/>
              </a:rPr>
              <a:t>ScraperAPI </a:t>
            </a:r>
            <a:endParaRPr sz="1200">
              <a:latin typeface="Golos Text Medium"/>
              <a:ea typeface="Golos Text Medium"/>
              <a:cs typeface="Golos Text Medium"/>
              <a:sym typeface="Golos Text Medium"/>
            </a:endParaRPr>
          </a:p>
          <a:p>
            <a:pPr marL="0" lvl="0" indent="0" algn="ctr" rtl="0">
              <a:spcBef>
                <a:spcPts val="1000"/>
              </a:spcBef>
              <a:spcAft>
                <a:spcPts val="1000"/>
              </a:spcAft>
              <a:buNone/>
            </a:pPr>
            <a:r>
              <a:rPr lang="en" sz="800"/>
              <a:t>ScraperAPI is a popular web scraper for data acquisition that gets around pages which are blocked or behind protection, notably big social giants (e.g. Twitter) by using proxies at cheap rates while providing utility with different languages such as Python and Java.</a:t>
            </a:r>
            <a:endParaRPr sz="1200"/>
          </a:p>
        </p:txBody>
      </p:sp>
      <p:pic>
        <p:nvPicPr>
          <p:cNvPr id="369" name="Google Shape;369;p23"/>
          <p:cNvPicPr preferRelativeResize="0"/>
          <p:nvPr/>
        </p:nvPicPr>
        <p:blipFill>
          <a:blip r:embed="rId3">
            <a:alphaModFix/>
          </a:blip>
          <a:stretch>
            <a:fillRect/>
          </a:stretch>
        </p:blipFill>
        <p:spPr>
          <a:xfrm>
            <a:off x="129474" y="1317675"/>
            <a:ext cx="707380" cy="707400"/>
          </a:xfrm>
          <a:prstGeom prst="rect">
            <a:avLst/>
          </a:prstGeom>
          <a:noFill/>
          <a:ln>
            <a:noFill/>
          </a:ln>
        </p:spPr>
      </p:pic>
      <p:pic>
        <p:nvPicPr>
          <p:cNvPr id="370" name="Google Shape;370;p23"/>
          <p:cNvPicPr preferRelativeResize="0"/>
          <p:nvPr/>
        </p:nvPicPr>
        <p:blipFill>
          <a:blip r:embed="rId4">
            <a:alphaModFix/>
          </a:blip>
          <a:stretch>
            <a:fillRect/>
          </a:stretch>
        </p:blipFill>
        <p:spPr>
          <a:xfrm>
            <a:off x="4170700" y="1358865"/>
            <a:ext cx="681664" cy="625025"/>
          </a:xfrm>
          <a:prstGeom prst="rect">
            <a:avLst/>
          </a:prstGeom>
          <a:noFill/>
          <a:ln>
            <a:noFill/>
          </a:ln>
        </p:spPr>
      </p:pic>
      <p:sp>
        <p:nvSpPr>
          <p:cNvPr id="371" name="Google Shape;371;p23"/>
          <p:cNvSpPr txBox="1">
            <a:spLocks noGrp="1"/>
          </p:cNvSpPr>
          <p:nvPr>
            <p:ph type="body" idx="1"/>
          </p:nvPr>
        </p:nvSpPr>
        <p:spPr>
          <a:xfrm>
            <a:off x="5689750" y="1065525"/>
            <a:ext cx="2706900" cy="12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Golos Text Medium"/>
                <a:ea typeface="Golos Text Medium"/>
                <a:cs typeface="Golos Text Medium"/>
                <a:sym typeface="Golos Text Medium"/>
              </a:rPr>
              <a:t>TextBlob</a:t>
            </a:r>
            <a:endParaRPr sz="1200">
              <a:latin typeface="Golos Text Medium"/>
              <a:ea typeface="Golos Text Medium"/>
              <a:cs typeface="Golos Text Medium"/>
              <a:sym typeface="Golos Text Medium"/>
            </a:endParaRPr>
          </a:p>
          <a:p>
            <a:pPr marL="0" lvl="0" indent="0" algn="ctr" rtl="0">
              <a:spcBef>
                <a:spcPts val="1000"/>
              </a:spcBef>
              <a:spcAft>
                <a:spcPts val="1000"/>
              </a:spcAft>
              <a:buNone/>
            </a:pPr>
            <a:r>
              <a:rPr lang="en" sz="800"/>
              <a:t>Textblob is a Python Library for NLP which offers some pre-processing functionality such as spelling correction and sentiment analysis based on its pre-trained and built-in classifier and a variety of use cases such as tokenization.</a:t>
            </a:r>
            <a:endParaRPr sz="1200"/>
          </a:p>
        </p:txBody>
      </p:sp>
      <p:pic>
        <p:nvPicPr>
          <p:cNvPr id="372" name="Google Shape;372;p23"/>
          <p:cNvPicPr preferRelativeResize="0"/>
          <p:nvPr/>
        </p:nvPicPr>
        <p:blipFill>
          <a:blip r:embed="rId5">
            <a:alphaModFix/>
          </a:blip>
          <a:stretch>
            <a:fillRect/>
          </a:stretch>
        </p:blipFill>
        <p:spPr>
          <a:xfrm>
            <a:off x="4259537" y="3523175"/>
            <a:ext cx="625024" cy="625024"/>
          </a:xfrm>
          <a:prstGeom prst="rect">
            <a:avLst/>
          </a:prstGeom>
          <a:noFill/>
          <a:ln>
            <a:noFill/>
          </a:ln>
        </p:spPr>
      </p:pic>
      <p:sp>
        <p:nvSpPr>
          <p:cNvPr id="373" name="Google Shape;373;p23"/>
          <p:cNvSpPr txBox="1">
            <a:spLocks noGrp="1"/>
          </p:cNvSpPr>
          <p:nvPr>
            <p:ph type="body" idx="1"/>
          </p:nvPr>
        </p:nvSpPr>
        <p:spPr>
          <a:xfrm>
            <a:off x="5689750" y="3038200"/>
            <a:ext cx="3058800" cy="12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Golos Text Medium"/>
                <a:ea typeface="Golos Text Medium"/>
                <a:cs typeface="Golos Text Medium"/>
                <a:sym typeface="Golos Text Medium"/>
              </a:rPr>
              <a:t>HuggingFace</a:t>
            </a:r>
            <a:endParaRPr sz="1200">
              <a:latin typeface="Golos Text Medium"/>
              <a:ea typeface="Golos Text Medium"/>
              <a:cs typeface="Golos Text Medium"/>
              <a:sym typeface="Golos Text Medium"/>
            </a:endParaRPr>
          </a:p>
          <a:p>
            <a:pPr marL="0" lvl="0" indent="0" algn="ctr" rtl="0">
              <a:spcBef>
                <a:spcPts val="1000"/>
              </a:spcBef>
              <a:spcAft>
                <a:spcPts val="1000"/>
              </a:spcAft>
              <a:buNone/>
            </a:pPr>
            <a:r>
              <a:rPr lang="en" sz="800"/>
              <a:t>HuggingFace Question Answering NLU Model has the benefit of being available in AWS Sagemaker to build a custom dataset to suggest specific and relevant improvements. This can be scaled and tailored according to needs or issues found.</a:t>
            </a:r>
            <a:endParaRPr sz="1200"/>
          </a:p>
        </p:txBody>
      </p:sp>
      <p:pic>
        <p:nvPicPr>
          <p:cNvPr id="374" name="Google Shape;374;p23"/>
          <p:cNvPicPr preferRelativeResize="0"/>
          <p:nvPr/>
        </p:nvPicPr>
        <p:blipFill>
          <a:blip r:embed="rId6">
            <a:alphaModFix/>
          </a:blip>
          <a:stretch>
            <a:fillRect/>
          </a:stretch>
        </p:blipFill>
        <p:spPr>
          <a:xfrm>
            <a:off x="211825" y="3523175"/>
            <a:ext cx="625025" cy="625025"/>
          </a:xfrm>
          <a:prstGeom prst="rect">
            <a:avLst/>
          </a:prstGeom>
          <a:noFill/>
          <a:ln>
            <a:noFill/>
          </a:ln>
        </p:spPr>
      </p:pic>
      <p:sp>
        <p:nvSpPr>
          <p:cNvPr id="375" name="Google Shape;375;p23"/>
          <p:cNvSpPr txBox="1">
            <a:spLocks noGrp="1"/>
          </p:cNvSpPr>
          <p:nvPr>
            <p:ph type="body" idx="1"/>
          </p:nvPr>
        </p:nvSpPr>
        <p:spPr>
          <a:xfrm>
            <a:off x="1026450" y="3038200"/>
            <a:ext cx="2139300" cy="12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accent3"/>
                </a:solidFill>
                <a:latin typeface="Golos Text Medium"/>
                <a:ea typeface="Golos Text Medium"/>
                <a:cs typeface="Golos Text Medium"/>
                <a:sym typeface="Golos Text Medium"/>
              </a:rPr>
              <a:t>OpenAI</a:t>
            </a:r>
            <a:endParaRPr sz="1200" dirty="0">
              <a:latin typeface="Golos Text Medium"/>
              <a:ea typeface="Golos Text Medium"/>
              <a:cs typeface="Golos Text Medium"/>
              <a:sym typeface="Golos Text Medium"/>
            </a:endParaRPr>
          </a:p>
          <a:p>
            <a:pPr marL="0" lvl="0" indent="0" algn="ctr" rtl="0">
              <a:spcBef>
                <a:spcPts val="1000"/>
              </a:spcBef>
              <a:spcAft>
                <a:spcPts val="1000"/>
              </a:spcAft>
              <a:buNone/>
            </a:pPr>
            <a:r>
              <a:rPr lang="en" sz="800" dirty="0"/>
              <a:t>OpenAI API can identify common or recurring text in the data input to find issues relevant to SIA based on prompts given and provide a list/ranking of problems and negative reviews.</a:t>
            </a:r>
            <a:endParaRPr sz="1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Justification &amp; Value Proposition </a:t>
            </a:r>
            <a:endParaRPr sz="2800"/>
          </a:p>
        </p:txBody>
      </p:sp>
      <p:sp>
        <p:nvSpPr>
          <p:cNvPr id="381" name="Google Shape;381;p24"/>
          <p:cNvSpPr txBox="1">
            <a:spLocks noGrp="1"/>
          </p:cNvSpPr>
          <p:nvPr>
            <p:ph type="body" idx="1"/>
          </p:nvPr>
        </p:nvSpPr>
        <p:spPr>
          <a:xfrm>
            <a:off x="715100" y="1085325"/>
            <a:ext cx="7713900" cy="405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t>
            </a:r>
            <a:r>
              <a:rPr lang="en" sz="2000">
                <a:latin typeface="Golos Text Medium"/>
                <a:ea typeface="Golos Text Medium"/>
                <a:cs typeface="Golos Text Medium"/>
                <a:sym typeface="Golos Text Medium"/>
              </a:rPr>
              <a:t> Up-to-date data and sentiments</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With a data scraper operating automatically on pre-assigned intervals, our solution can generate current and relevant actionable improvements on demand.</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Providing a transparent and straightforward report</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Our solution gives a clear look into how and where sentiment analysis takes place, allowing accurate pinpointing of urgent issues and how to resolve them.</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 </a:t>
            </a:r>
            <a:r>
              <a:rPr lang="en" sz="2000">
                <a:latin typeface="Golos Text Medium"/>
                <a:ea typeface="Golos Text Medium"/>
                <a:cs typeface="Golos Text Medium"/>
                <a:sym typeface="Golos Text Medium"/>
              </a:rPr>
              <a:t>Scalability</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Our solution can be continuously customised for better accuracy based on advances in NLP, which can be further developed to include different languages, increasing coverage on customers’ reviews in their native language - a huge boon as SIA services flights to many countries with just as many languages.</a:t>
            </a:r>
            <a:endParaRPr/>
          </a:p>
        </p:txBody>
      </p:sp>
      <p:cxnSp>
        <p:nvCxnSpPr>
          <p:cNvPr id="382" name="Google Shape;382;p24"/>
          <p:cNvCxnSpPr/>
          <p:nvPr/>
        </p:nvCxnSpPr>
        <p:spPr>
          <a:xfrm>
            <a:off x="5221075" y="13508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383" name="Google Shape;383;p24"/>
          <p:cNvCxnSpPr/>
          <p:nvPr/>
        </p:nvCxnSpPr>
        <p:spPr>
          <a:xfrm>
            <a:off x="7571775" y="24613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384" name="Google Shape;384;p24"/>
          <p:cNvCxnSpPr/>
          <p:nvPr/>
        </p:nvCxnSpPr>
        <p:spPr>
          <a:xfrm>
            <a:off x="2655775" y="355857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25"/>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Justification &amp; Value Proposition (Cont.)</a:t>
            </a:r>
            <a:endParaRPr sz="2800"/>
          </a:p>
        </p:txBody>
      </p:sp>
      <p:sp>
        <p:nvSpPr>
          <p:cNvPr id="390" name="Google Shape;390;p25"/>
          <p:cNvSpPr txBox="1">
            <a:spLocks noGrp="1"/>
          </p:cNvSpPr>
          <p:nvPr>
            <p:ph type="body" idx="1"/>
          </p:nvPr>
        </p:nvSpPr>
        <p:spPr>
          <a:xfrm>
            <a:off x="715100" y="1330650"/>
            <a:ext cx="7713900" cy="338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a:solidFill>
                  <a:schemeClr val="accent3"/>
                </a:solidFill>
                <a:latin typeface="Golos Text Medium"/>
                <a:ea typeface="Golos Text Medium"/>
                <a:cs typeface="Golos Text Medium"/>
                <a:sym typeface="Golos Text Medium"/>
              </a:rPr>
              <a:t>(+)</a:t>
            </a:r>
            <a:r>
              <a:rPr lang="en" sz="1900">
                <a:latin typeface="Golos Text Medium"/>
                <a:ea typeface="Golos Text Medium"/>
                <a:cs typeface="Golos Text Medium"/>
                <a:sym typeface="Golos Text Medium"/>
              </a:rPr>
              <a:t> Social Media Analytics and Data</a:t>
            </a:r>
            <a:endParaRPr sz="1900">
              <a:latin typeface="Golos Text Medium"/>
              <a:ea typeface="Golos Text Medium"/>
              <a:cs typeface="Golos Text Medium"/>
              <a:sym typeface="Golos Text Medium"/>
            </a:endParaRPr>
          </a:p>
          <a:p>
            <a:pPr marL="0" lvl="0" indent="0" algn="l" rtl="0">
              <a:spcBef>
                <a:spcPts val="1000"/>
              </a:spcBef>
              <a:spcAft>
                <a:spcPts val="0"/>
              </a:spcAft>
              <a:buNone/>
            </a:pPr>
            <a:r>
              <a:rPr lang="en" sz="1100"/>
              <a:t>With the advent of social media, customers can make both their complaints and suggestions for improvement easily heard by a wide audience on digital platforms. User posts on social media can influence public opinion and behaviour, including consumption patterns (Mostafa, 2013). The data obtained from such channels could be useful for SIA to improve service quality and brand image. Sentiment Analysis integrated with AI-powered technology and Cloud computing can reduce costs associated with traditional data processing.</a:t>
            </a:r>
            <a:endParaRPr sz="1100"/>
          </a:p>
          <a:p>
            <a:pPr marL="0" lvl="0" indent="0" algn="l" rtl="0">
              <a:spcBef>
                <a:spcPts val="1000"/>
              </a:spcBef>
              <a:spcAft>
                <a:spcPts val="0"/>
              </a:spcAft>
              <a:buNone/>
            </a:pPr>
            <a:r>
              <a:rPr lang="en" sz="1900">
                <a:solidFill>
                  <a:schemeClr val="accent3"/>
                </a:solidFill>
                <a:latin typeface="Golos Text Medium"/>
                <a:ea typeface="Golos Text Medium"/>
                <a:cs typeface="Golos Text Medium"/>
                <a:sym typeface="Golos Text Medium"/>
              </a:rPr>
              <a:t>(+) </a:t>
            </a:r>
            <a:r>
              <a:rPr lang="en" sz="1900">
                <a:latin typeface="Golos Text Medium"/>
                <a:ea typeface="Golos Text Medium"/>
                <a:cs typeface="Golos Text Medium"/>
                <a:sym typeface="Golos Text Medium"/>
              </a:rPr>
              <a:t>How Sentiment Analysis can help</a:t>
            </a:r>
            <a:endParaRPr sz="1900">
              <a:latin typeface="Golos Text Medium"/>
              <a:ea typeface="Golos Text Medium"/>
              <a:cs typeface="Golos Text Medium"/>
              <a:sym typeface="Golos Text Medium"/>
            </a:endParaRPr>
          </a:p>
          <a:p>
            <a:pPr marL="0" lvl="0" indent="0" algn="l" rtl="0">
              <a:spcBef>
                <a:spcPts val="1000"/>
              </a:spcBef>
              <a:spcAft>
                <a:spcPts val="0"/>
              </a:spcAft>
              <a:buNone/>
            </a:pPr>
            <a:r>
              <a:rPr lang="en" sz="1100"/>
              <a:t>By providing a solution utilising sentiment analysis that generates a single view (report), SIA can gain insight into the specific issues affecting service quality and provide a clear justification to executives to direct necessary efforts to the right areas. A prior study on Twitter data regarding Airline reviews has proven the advantages of utilizing sentiment analysis to gain customer insights and their associations with underlying causes, which is recommended to improve customer experience (Kumar, S., Zymbler, M., 2019).</a:t>
            </a:r>
            <a:endParaRPr sz="1100"/>
          </a:p>
          <a:p>
            <a:pPr marL="0" lvl="0" indent="0" algn="l" rtl="0">
              <a:spcBef>
                <a:spcPts val="1000"/>
              </a:spcBef>
              <a:spcAft>
                <a:spcPts val="1000"/>
              </a:spcAft>
              <a:buNone/>
            </a:pPr>
            <a:endParaRPr sz="1900">
              <a:solidFill>
                <a:schemeClr val="accent3"/>
              </a:solidFill>
              <a:latin typeface="Golos Text Medium"/>
              <a:ea typeface="Golos Text Medium"/>
              <a:cs typeface="Golos Text Medium"/>
              <a:sym typeface="Golos Text Medium"/>
            </a:endParaRPr>
          </a:p>
        </p:txBody>
      </p:sp>
      <p:cxnSp>
        <p:nvCxnSpPr>
          <p:cNvPr id="391" name="Google Shape;391;p25"/>
          <p:cNvCxnSpPr/>
          <p:nvPr/>
        </p:nvCxnSpPr>
        <p:spPr>
          <a:xfrm>
            <a:off x="5151200" y="156880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392" name="Google Shape;392;p25"/>
          <p:cNvCxnSpPr/>
          <p:nvPr/>
        </p:nvCxnSpPr>
        <p:spPr>
          <a:xfrm>
            <a:off x="5359875" y="3139325"/>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6"/>
          <p:cNvSpPr txBox="1">
            <a:spLocks noGrp="1"/>
          </p:cNvSpPr>
          <p:nvPr>
            <p:ph type="title"/>
          </p:nvPr>
        </p:nvSpPr>
        <p:spPr>
          <a:xfrm>
            <a:off x="715100" y="3064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t>Go-To-Market (GTM)</a:t>
            </a:r>
            <a:endParaRPr sz="2800"/>
          </a:p>
        </p:txBody>
      </p:sp>
      <p:sp>
        <p:nvSpPr>
          <p:cNvPr id="398" name="Google Shape;398;p26"/>
          <p:cNvSpPr txBox="1">
            <a:spLocks noGrp="1"/>
          </p:cNvSpPr>
          <p:nvPr>
            <p:ph type="body" idx="1"/>
          </p:nvPr>
        </p:nvSpPr>
        <p:spPr>
          <a:xfrm>
            <a:off x="715100" y="1252850"/>
            <a:ext cx="8100300" cy="357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accent3"/>
                </a:solidFill>
                <a:latin typeface="Golos Text Medium"/>
                <a:ea typeface="Golos Text Medium"/>
                <a:cs typeface="Golos Text Medium"/>
                <a:sym typeface="Golos Text Medium"/>
              </a:rPr>
              <a:t>1. Using an Enterprise Solution</a:t>
            </a:r>
            <a:endParaRPr sz="1200">
              <a:latin typeface="Golos Text Medium"/>
              <a:ea typeface="Golos Text Medium"/>
              <a:cs typeface="Golos Text Medium"/>
              <a:sym typeface="Golos Text Medium"/>
            </a:endParaRPr>
          </a:p>
          <a:p>
            <a:pPr marL="0" lvl="0" indent="0" algn="l" rtl="0">
              <a:spcBef>
                <a:spcPts val="1000"/>
              </a:spcBef>
              <a:spcAft>
                <a:spcPts val="0"/>
              </a:spcAft>
              <a:buNone/>
            </a:pPr>
            <a:r>
              <a:rPr lang="en" sz="800"/>
              <a:t>ScraperAPI is limited on what it can achieve using the free version. We suggest using the premium category or another API software that can handle big data and data scraping at scale.</a:t>
            </a:r>
            <a:endParaRPr sz="800"/>
          </a:p>
          <a:p>
            <a:pPr marL="0" lvl="0" indent="0" algn="l" rtl="0">
              <a:spcBef>
                <a:spcPts val="1000"/>
              </a:spcBef>
              <a:spcAft>
                <a:spcPts val="0"/>
              </a:spcAft>
              <a:buNone/>
            </a:pPr>
            <a:r>
              <a:rPr lang="en" sz="800"/>
              <a:t>AI models also need to be upgraded to handle such scale. We suggest an organisation-level subscription to OpenAI. If there are AI engineers available, SIA could build its own model and host it within in-house servers or cloud.</a:t>
            </a:r>
            <a:endParaRPr sz="800"/>
          </a:p>
          <a:p>
            <a:pPr marL="0" lvl="0" indent="0" algn="l" rtl="0">
              <a:spcBef>
                <a:spcPts val="1000"/>
              </a:spcBef>
              <a:spcAft>
                <a:spcPts val="0"/>
              </a:spcAft>
              <a:buNone/>
            </a:pPr>
            <a:r>
              <a:rPr lang="en" sz="1200">
                <a:solidFill>
                  <a:schemeClr val="accent3"/>
                </a:solidFill>
                <a:latin typeface="Golos Text Medium"/>
                <a:ea typeface="Golos Text Medium"/>
                <a:cs typeface="Golos Text Medium"/>
                <a:sym typeface="Golos Text Medium"/>
              </a:rPr>
              <a:t>2. Improving Pipelines</a:t>
            </a:r>
            <a:endParaRPr sz="1200">
              <a:latin typeface="Golos Text Medium"/>
              <a:ea typeface="Golos Text Medium"/>
              <a:cs typeface="Golos Text Medium"/>
              <a:sym typeface="Golos Text Medium"/>
            </a:endParaRPr>
          </a:p>
          <a:p>
            <a:pPr marL="0" lvl="0" indent="0" algn="l" rtl="0">
              <a:spcBef>
                <a:spcPts val="1000"/>
              </a:spcBef>
              <a:spcAft>
                <a:spcPts val="0"/>
              </a:spcAft>
              <a:buNone/>
            </a:pPr>
            <a:r>
              <a:rPr lang="en" sz="800"/>
              <a:t>We only scraped Twitter data as a demonstration. Customer complaints or posts can come from a variety of streams. This may include Reddit, Facebook, Instagram or even LinkedIn. Certain social media sites may contain bias due to user demographics and lifestyles. Data should be sourced from different platforms to create a holistic solution.</a:t>
            </a:r>
            <a:endParaRPr sz="800"/>
          </a:p>
          <a:p>
            <a:pPr marL="0" lvl="0" indent="0" algn="l" rtl="0">
              <a:spcBef>
                <a:spcPts val="1000"/>
              </a:spcBef>
              <a:spcAft>
                <a:spcPts val="0"/>
              </a:spcAft>
              <a:buNone/>
            </a:pPr>
            <a:r>
              <a:rPr lang="en" sz="1200">
                <a:solidFill>
                  <a:schemeClr val="accent3"/>
                </a:solidFill>
                <a:latin typeface="Golos Text Medium"/>
                <a:ea typeface="Golos Text Medium"/>
                <a:cs typeface="Golos Text Medium"/>
                <a:sym typeface="Golos Text Medium"/>
              </a:rPr>
              <a:t>3. Automate a create a full Flow</a:t>
            </a:r>
            <a:endParaRPr sz="1200">
              <a:latin typeface="Golos Text Medium"/>
              <a:ea typeface="Golos Text Medium"/>
              <a:cs typeface="Golos Text Medium"/>
              <a:sym typeface="Golos Text Medium"/>
            </a:endParaRPr>
          </a:p>
          <a:p>
            <a:pPr marL="0" lvl="0" indent="0" algn="l" rtl="0">
              <a:spcBef>
                <a:spcPts val="1000"/>
              </a:spcBef>
              <a:spcAft>
                <a:spcPts val="0"/>
              </a:spcAft>
              <a:buNone/>
            </a:pPr>
            <a:r>
              <a:rPr lang="en" sz="800"/>
              <a:t>The last major step is to automate. Code could be hosted on AWS EC2 or on a SageMaker pipeline for AI/ML workloads. With this in place, data scraping can be scheduled to automatically execute every few days or weeks, to train the model and generate reports automatically.</a:t>
            </a:r>
            <a:endParaRPr sz="800"/>
          </a:p>
          <a:p>
            <a:pPr marL="0" lvl="0" indent="0" algn="l" rtl="0">
              <a:spcBef>
                <a:spcPts val="1000"/>
              </a:spcBef>
              <a:spcAft>
                <a:spcPts val="0"/>
              </a:spcAft>
              <a:buNone/>
            </a:pPr>
            <a:r>
              <a:rPr lang="en" sz="1200">
                <a:solidFill>
                  <a:schemeClr val="accent3"/>
                </a:solidFill>
                <a:latin typeface="Golos Text Medium"/>
                <a:ea typeface="Golos Text Medium"/>
                <a:cs typeface="Golos Text Medium"/>
                <a:sym typeface="Golos Text Medium"/>
              </a:rPr>
              <a:t>4. Big Data</a:t>
            </a:r>
            <a:endParaRPr sz="1200">
              <a:latin typeface="Golos Text Medium"/>
              <a:ea typeface="Golos Text Medium"/>
              <a:cs typeface="Golos Text Medium"/>
              <a:sym typeface="Golos Text Medium"/>
            </a:endParaRPr>
          </a:p>
          <a:p>
            <a:pPr marL="0" lvl="0" indent="0" algn="l" rtl="0">
              <a:spcBef>
                <a:spcPts val="1000"/>
              </a:spcBef>
              <a:spcAft>
                <a:spcPts val="1000"/>
              </a:spcAft>
              <a:buNone/>
            </a:pPr>
            <a:r>
              <a:rPr lang="en" sz="800"/>
              <a:t>The quality of the sentiment analysis is reflective of the real customer concerns when there are sufficiently large datasets to work with (Mostafa, 2013). Therefore, as our pipelines improve, the data ingested can be scaled up to improve the future sentiment analyses. </a:t>
            </a:r>
            <a:endParaRPr sz="800"/>
          </a:p>
        </p:txBody>
      </p:sp>
      <p:sp>
        <p:nvSpPr>
          <p:cNvPr id="399" name="Google Shape;399;p26"/>
          <p:cNvSpPr txBox="1">
            <a:spLocks noGrp="1"/>
          </p:cNvSpPr>
          <p:nvPr>
            <p:ph type="body" idx="1"/>
          </p:nvPr>
        </p:nvSpPr>
        <p:spPr>
          <a:xfrm>
            <a:off x="715100" y="922850"/>
            <a:ext cx="8100300" cy="3300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sz="800"/>
              <a:t>To successfully GTM, we need to automate some processes and turn them into enterprise-level resources.</a:t>
            </a:r>
            <a:endParaRPr sz="1200"/>
          </a:p>
        </p:txBody>
      </p:sp>
    </p:spTree>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1760</Words>
  <Application>Microsoft Office PowerPoint</Application>
  <PresentationFormat>On-screen Show (16:9)</PresentationFormat>
  <Paragraphs>110</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Gantari</vt:lpstr>
      <vt:lpstr>Golos Text</vt:lpstr>
      <vt:lpstr>Golos Text Medium</vt:lpstr>
      <vt:lpstr>Arial</vt:lpstr>
      <vt:lpstr>Bebas Neue</vt:lpstr>
      <vt:lpstr>Artificial Intelligence by Slidesgo</vt:lpstr>
      <vt:lpstr>Singapore Airlines AppChallenge 2023</vt:lpstr>
      <vt:lpstr>Team Introduction</vt:lpstr>
      <vt:lpstr>Problem Statement</vt:lpstr>
      <vt:lpstr>Solution</vt:lpstr>
      <vt:lpstr>Solution (Cont.)</vt:lpstr>
      <vt:lpstr>Tech Stack</vt:lpstr>
      <vt:lpstr>Justification &amp; Value Proposition </vt:lpstr>
      <vt:lpstr>Justification &amp; Value Proposition (Cont.)</vt:lpstr>
      <vt:lpstr>Go-To-Market (GTM)</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Singapore Airlines AppChallenge 2023</dc:title>
  <cp:lastModifiedBy>User</cp:lastModifiedBy>
  <cp:revision>2</cp:revision>
  <dcterms:modified xsi:type="dcterms:W3CDTF">2023-06-25T08:22:47Z</dcterms:modified>
</cp:coreProperties>
</file>